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5"/>
  </p:notesMasterIdLst>
  <p:sldIdLst>
    <p:sldId id="256" r:id="rId2"/>
    <p:sldId id="258" r:id="rId3"/>
    <p:sldId id="259" r:id="rId4"/>
    <p:sldId id="260" r:id="rId5"/>
    <p:sldId id="261" r:id="rId6"/>
    <p:sldId id="262" r:id="rId7"/>
    <p:sldId id="263" r:id="rId8"/>
    <p:sldId id="264" r:id="rId9"/>
    <p:sldId id="265" r:id="rId10"/>
    <p:sldId id="266" r:id="rId11"/>
    <p:sldId id="268" r:id="rId12"/>
    <p:sldId id="270" r:id="rId13"/>
    <p:sldId id="271" r:id="rId14"/>
    <p:sldId id="267" r:id="rId15"/>
    <p:sldId id="279" r:id="rId16"/>
    <p:sldId id="269" r:id="rId17"/>
    <p:sldId id="272" r:id="rId18"/>
    <p:sldId id="273" r:id="rId19"/>
    <p:sldId id="274" r:id="rId20"/>
    <p:sldId id="280" r:id="rId21"/>
    <p:sldId id="281" r:id="rId22"/>
    <p:sldId id="276" r:id="rId23"/>
    <p:sldId id="277" r:id="rId24"/>
  </p:sldIdLst>
  <p:sldSz cx="9144000" cy="5143500" type="screen16x9"/>
  <p:notesSz cx="6858000" cy="9144000"/>
  <p:embeddedFontLst>
    <p:embeddedFont>
      <p:font typeface="Calibri" panose="020F0502020204030204" pitchFamily="34" charset="0"/>
      <p:regular r:id="rId26"/>
      <p:bold r:id="rId27"/>
      <p:italic r:id="rId28"/>
      <p:boldItalic r:id="rId29"/>
    </p:embeddedFont>
    <p:embeddedFont>
      <p:font typeface="Calibri Light" panose="020F0302020204030204" pitchFamily="34" charset="0"/>
      <p:regular r:id="rId30"/>
      <p:italic r:id="rId31"/>
    </p:embeddedFont>
  </p:embeddedFontLst>
  <p:defaultTextStyle>
    <a:defPPr>
      <a:defRPr lang="en-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B8B3A"/>
    <a:srgbClr val="FBDE4E"/>
    <a:srgbClr val="FFF654"/>
    <a:srgbClr val="9C4123"/>
    <a:srgbClr val="E7AE42"/>
    <a:srgbClr val="DE8D3B"/>
    <a:srgbClr val="EBB143"/>
    <a:srgbClr val="F6D94D"/>
    <a:srgbClr val="000000"/>
    <a:srgbClr val="09080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045"/>
    <p:restoredTop sz="94668"/>
  </p:normalViewPr>
  <p:slideViewPr>
    <p:cSldViewPr snapToGrid="0">
      <p:cViewPr varScale="1">
        <p:scale>
          <a:sx n="141" d="100"/>
          <a:sy n="141" d="100"/>
        </p:scale>
        <p:origin x="1064"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ableStyles" Target="tableStyles.xml"/><Relationship Id="rId8" Type="http://schemas.openxmlformats.org/officeDocument/2006/relationships/slide" Target="slides/slide7.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jpg>
</file>

<file path=ppt/media/image3.jpeg>
</file>

<file path=ppt/media/image4.jp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775520e6e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775520e6e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We can get rid of this, I just put it in case we wanna show it hahaha</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75520e6e3_2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75520e6e3_2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775520e6e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775520e6e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775520e6e3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775520e6e3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We can get rid of this, I just put it in case we wanna show it hahaha</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775520e6e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775520e6e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75520e6e3_2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75520e6e3_2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18677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775520e6e3_2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775520e6e3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775520e6e3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775520e6e3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770f9015f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770f9015f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775520e6e3_4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775520e6e3_4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775520e6e3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775520e6e3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770f9015f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770f9015f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50930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770f9015f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770f9015f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57690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770f9015f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770f9015f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770f9015f2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770f9015f2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775520e6e3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775520e6e3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75520e6e3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75520e6e3_2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775520e6e3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775520e6e3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775520e6e3_0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775520e6e3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75520e6e3_4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75520e6e3_4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775520e6e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775520e6e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775520e6e3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775520e6e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63F0F-257A-9946-8C8E-44AD50C99D0C}"/>
              </a:ext>
            </a:extLst>
          </p:cNvPr>
          <p:cNvSpPr>
            <a:spLocks noGrp="1"/>
          </p:cNvSpPr>
          <p:nvPr>
            <p:ph type="ctrTitle"/>
          </p:nvPr>
        </p:nvSpPr>
        <p:spPr>
          <a:xfrm>
            <a:off x="1143000" y="841772"/>
            <a:ext cx="6858000" cy="1790700"/>
          </a:xfrm>
        </p:spPr>
        <p:txBody>
          <a:bodyPr anchor="b"/>
          <a:lstStyle>
            <a:lvl1pPr algn="ctr">
              <a:defRPr sz="4500"/>
            </a:lvl1pPr>
          </a:lstStyle>
          <a:p>
            <a:r>
              <a:rPr lang="en-GB"/>
              <a:t>Click to edit Master title style</a:t>
            </a:r>
            <a:endParaRPr lang="en-ES"/>
          </a:p>
        </p:txBody>
      </p:sp>
      <p:sp>
        <p:nvSpPr>
          <p:cNvPr id="3" name="Subtitle 2">
            <a:extLst>
              <a:ext uri="{FF2B5EF4-FFF2-40B4-BE49-F238E27FC236}">
                <a16:creationId xmlns:a16="http://schemas.microsoft.com/office/drawing/2014/main" id="{187585C2-2822-B642-A3DE-D86EEB07AA23}"/>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ES"/>
          </a:p>
        </p:txBody>
      </p:sp>
      <p:sp>
        <p:nvSpPr>
          <p:cNvPr id="4" name="Date Placeholder 3">
            <a:extLst>
              <a:ext uri="{FF2B5EF4-FFF2-40B4-BE49-F238E27FC236}">
                <a16:creationId xmlns:a16="http://schemas.microsoft.com/office/drawing/2014/main" id="{9D887FD2-0E44-D143-9FC3-2FD1814044BE}"/>
              </a:ext>
            </a:extLst>
          </p:cNvPr>
          <p:cNvSpPr>
            <a:spLocks noGrp="1"/>
          </p:cNvSpPr>
          <p:nvPr>
            <p:ph type="dt" sz="half" idx="10"/>
          </p:nvPr>
        </p:nvSpPr>
        <p:spPr/>
        <p:txBody>
          <a:bodyPr/>
          <a:lstStyle/>
          <a:p>
            <a:fld id="{9A3869D0-402F-0740-9A5C-EC11E7F35EC6}" type="datetimeFigureOut">
              <a:rPr lang="en-ES" smtClean="0"/>
              <a:t>6/28/20</a:t>
            </a:fld>
            <a:endParaRPr lang="en-ES"/>
          </a:p>
        </p:txBody>
      </p:sp>
      <p:sp>
        <p:nvSpPr>
          <p:cNvPr id="5" name="Footer Placeholder 4">
            <a:extLst>
              <a:ext uri="{FF2B5EF4-FFF2-40B4-BE49-F238E27FC236}">
                <a16:creationId xmlns:a16="http://schemas.microsoft.com/office/drawing/2014/main" id="{3A6D73BC-C19B-F349-8201-E4479C0AF757}"/>
              </a:ext>
            </a:extLst>
          </p:cNvPr>
          <p:cNvSpPr>
            <a:spLocks noGrp="1"/>
          </p:cNvSpPr>
          <p:nvPr>
            <p:ph type="ftr" sz="quarter" idx="11"/>
          </p:nvPr>
        </p:nvSpPr>
        <p:spPr/>
        <p:txBody>
          <a:bodyPr/>
          <a:lstStyle/>
          <a:p>
            <a:endParaRPr lang="en-ES"/>
          </a:p>
        </p:txBody>
      </p:sp>
      <p:sp>
        <p:nvSpPr>
          <p:cNvPr id="6" name="Slide Number Placeholder 5">
            <a:extLst>
              <a:ext uri="{FF2B5EF4-FFF2-40B4-BE49-F238E27FC236}">
                <a16:creationId xmlns:a16="http://schemas.microsoft.com/office/drawing/2014/main" id="{E7852B86-1D8B-5B49-9652-E1EF5CAB23F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 smtClean="0"/>
              <a:t>‹#›</a:t>
            </a:fld>
            <a:endParaRPr lang="es"/>
          </a:p>
        </p:txBody>
      </p:sp>
    </p:spTree>
    <p:extLst>
      <p:ext uri="{BB962C8B-B14F-4D97-AF65-F5344CB8AC3E}">
        <p14:creationId xmlns:p14="http://schemas.microsoft.com/office/powerpoint/2010/main" val="307105990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153CE-6430-1249-8FF9-030C21911D2A}"/>
              </a:ext>
            </a:extLst>
          </p:cNvPr>
          <p:cNvSpPr>
            <a:spLocks noGrp="1"/>
          </p:cNvSpPr>
          <p:nvPr>
            <p:ph type="title"/>
          </p:nvPr>
        </p:nvSpPr>
        <p:spPr/>
        <p:txBody>
          <a:bodyPr/>
          <a:lstStyle/>
          <a:p>
            <a:r>
              <a:rPr lang="en-GB"/>
              <a:t>Click to edit Master title style</a:t>
            </a:r>
            <a:endParaRPr lang="en-ES"/>
          </a:p>
        </p:txBody>
      </p:sp>
      <p:sp>
        <p:nvSpPr>
          <p:cNvPr id="3" name="Vertical Text Placeholder 2">
            <a:extLst>
              <a:ext uri="{FF2B5EF4-FFF2-40B4-BE49-F238E27FC236}">
                <a16:creationId xmlns:a16="http://schemas.microsoft.com/office/drawing/2014/main" id="{4F47F920-FC57-A446-A5D2-D4D33FE10EC2}"/>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Date Placeholder 3">
            <a:extLst>
              <a:ext uri="{FF2B5EF4-FFF2-40B4-BE49-F238E27FC236}">
                <a16:creationId xmlns:a16="http://schemas.microsoft.com/office/drawing/2014/main" id="{617484FA-1E17-3F46-BC5A-32977D66FDA7}"/>
              </a:ext>
            </a:extLst>
          </p:cNvPr>
          <p:cNvSpPr>
            <a:spLocks noGrp="1"/>
          </p:cNvSpPr>
          <p:nvPr>
            <p:ph type="dt" sz="half" idx="10"/>
          </p:nvPr>
        </p:nvSpPr>
        <p:spPr/>
        <p:txBody>
          <a:bodyPr/>
          <a:lstStyle/>
          <a:p>
            <a:fld id="{9A3869D0-402F-0740-9A5C-EC11E7F35EC6}" type="datetimeFigureOut">
              <a:rPr lang="en-ES" smtClean="0"/>
              <a:t>6/28/20</a:t>
            </a:fld>
            <a:endParaRPr lang="en-ES"/>
          </a:p>
        </p:txBody>
      </p:sp>
      <p:sp>
        <p:nvSpPr>
          <p:cNvPr id="5" name="Footer Placeholder 4">
            <a:extLst>
              <a:ext uri="{FF2B5EF4-FFF2-40B4-BE49-F238E27FC236}">
                <a16:creationId xmlns:a16="http://schemas.microsoft.com/office/drawing/2014/main" id="{4BA77047-12F8-6446-8A66-1532D8050592}"/>
              </a:ext>
            </a:extLst>
          </p:cNvPr>
          <p:cNvSpPr>
            <a:spLocks noGrp="1"/>
          </p:cNvSpPr>
          <p:nvPr>
            <p:ph type="ftr" sz="quarter" idx="11"/>
          </p:nvPr>
        </p:nvSpPr>
        <p:spPr/>
        <p:txBody>
          <a:bodyPr/>
          <a:lstStyle/>
          <a:p>
            <a:endParaRPr lang="en-ES"/>
          </a:p>
        </p:txBody>
      </p:sp>
      <p:sp>
        <p:nvSpPr>
          <p:cNvPr id="6" name="Slide Number Placeholder 5">
            <a:extLst>
              <a:ext uri="{FF2B5EF4-FFF2-40B4-BE49-F238E27FC236}">
                <a16:creationId xmlns:a16="http://schemas.microsoft.com/office/drawing/2014/main" id="{1B67E017-1C79-9042-984F-90DD3A18D38D}"/>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 smtClean="0"/>
              <a:t>‹#›</a:t>
            </a:fld>
            <a:endParaRPr lang="es"/>
          </a:p>
        </p:txBody>
      </p:sp>
    </p:spTree>
    <p:extLst>
      <p:ext uri="{BB962C8B-B14F-4D97-AF65-F5344CB8AC3E}">
        <p14:creationId xmlns:p14="http://schemas.microsoft.com/office/powerpoint/2010/main" val="196025400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73FB5E1-CA76-4144-BA90-C9705617CE3E}"/>
              </a:ext>
            </a:extLst>
          </p:cNvPr>
          <p:cNvSpPr>
            <a:spLocks noGrp="1"/>
          </p:cNvSpPr>
          <p:nvPr>
            <p:ph type="title" orient="vert"/>
          </p:nvPr>
        </p:nvSpPr>
        <p:spPr>
          <a:xfrm>
            <a:off x="6543675" y="273844"/>
            <a:ext cx="1971675" cy="4358879"/>
          </a:xfrm>
        </p:spPr>
        <p:txBody>
          <a:bodyPr vert="eaVert"/>
          <a:lstStyle/>
          <a:p>
            <a:r>
              <a:rPr lang="en-GB"/>
              <a:t>Click to edit Master title style</a:t>
            </a:r>
            <a:endParaRPr lang="en-ES"/>
          </a:p>
        </p:txBody>
      </p:sp>
      <p:sp>
        <p:nvSpPr>
          <p:cNvPr id="3" name="Vertical Text Placeholder 2">
            <a:extLst>
              <a:ext uri="{FF2B5EF4-FFF2-40B4-BE49-F238E27FC236}">
                <a16:creationId xmlns:a16="http://schemas.microsoft.com/office/drawing/2014/main" id="{52AF06F3-8851-7B44-B948-24E14461CCFF}"/>
              </a:ext>
            </a:extLst>
          </p:cNvPr>
          <p:cNvSpPr>
            <a:spLocks noGrp="1"/>
          </p:cNvSpPr>
          <p:nvPr>
            <p:ph type="body" orient="vert" idx="1"/>
          </p:nvPr>
        </p:nvSpPr>
        <p:spPr>
          <a:xfrm>
            <a:off x="628650" y="273844"/>
            <a:ext cx="5800725" cy="4358879"/>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Date Placeholder 3">
            <a:extLst>
              <a:ext uri="{FF2B5EF4-FFF2-40B4-BE49-F238E27FC236}">
                <a16:creationId xmlns:a16="http://schemas.microsoft.com/office/drawing/2014/main" id="{F70DE9C9-E2EE-6B4B-ACED-BF67331D1EC6}"/>
              </a:ext>
            </a:extLst>
          </p:cNvPr>
          <p:cNvSpPr>
            <a:spLocks noGrp="1"/>
          </p:cNvSpPr>
          <p:nvPr>
            <p:ph type="dt" sz="half" idx="10"/>
          </p:nvPr>
        </p:nvSpPr>
        <p:spPr/>
        <p:txBody>
          <a:bodyPr/>
          <a:lstStyle/>
          <a:p>
            <a:fld id="{9A3869D0-402F-0740-9A5C-EC11E7F35EC6}" type="datetimeFigureOut">
              <a:rPr lang="en-ES" smtClean="0"/>
              <a:t>6/28/20</a:t>
            </a:fld>
            <a:endParaRPr lang="en-ES"/>
          </a:p>
        </p:txBody>
      </p:sp>
      <p:sp>
        <p:nvSpPr>
          <p:cNvPr id="5" name="Footer Placeholder 4">
            <a:extLst>
              <a:ext uri="{FF2B5EF4-FFF2-40B4-BE49-F238E27FC236}">
                <a16:creationId xmlns:a16="http://schemas.microsoft.com/office/drawing/2014/main" id="{CFB89035-037D-104F-BF71-E65B52013543}"/>
              </a:ext>
            </a:extLst>
          </p:cNvPr>
          <p:cNvSpPr>
            <a:spLocks noGrp="1"/>
          </p:cNvSpPr>
          <p:nvPr>
            <p:ph type="ftr" sz="quarter" idx="11"/>
          </p:nvPr>
        </p:nvSpPr>
        <p:spPr/>
        <p:txBody>
          <a:bodyPr/>
          <a:lstStyle/>
          <a:p>
            <a:endParaRPr lang="en-ES"/>
          </a:p>
        </p:txBody>
      </p:sp>
      <p:sp>
        <p:nvSpPr>
          <p:cNvPr id="6" name="Slide Number Placeholder 5">
            <a:extLst>
              <a:ext uri="{FF2B5EF4-FFF2-40B4-BE49-F238E27FC236}">
                <a16:creationId xmlns:a16="http://schemas.microsoft.com/office/drawing/2014/main" id="{16D62989-D3DA-F448-AA52-875F68FE896D}"/>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 smtClean="0"/>
              <a:t>‹#›</a:t>
            </a:fld>
            <a:endParaRPr lang="es"/>
          </a:p>
        </p:txBody>
      </p:sp>
    </p:spTree>
    <p:extLst>
      <p:ext uri="{BB962C8B-B14F-4D97-AF65-F5344CB8AC3E}">
        <p14:creationId xmlns:p14="http://schemas.microsoft.com/office/powerpoint/2010/main" val="315726231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3"/>
        <p:cNvGrpSpPr/>
        <p:nvPr/>
      </p:nvGrpSpPr>
      <p:grpSpPr>
        <a:xfrm>
          <a:off x="0" y="0"/>
          <a:ext cx="0" cy="0"/>
          <a:chOff x="0" y="0"/>
          <a:chExt cx="0" cy="0"/>
        </a:xfrm>
      </p:grpSpPr>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extLst>
      <p:ext uri="{BB962C8B-B14F-4D97-AF65-F5344CB8AC3E}">
        <p14:creationId xmlns:p14="http://schemas.microsoft.com/office/powerpoint/2010/main" val="2927948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extLst>
      <p:ext uri="{BB962C8B-B14F-4D97-AF65-F5344CB8AC3E}">
        <p14:creationId xmlns:p14="http://schemas.microsoft.com/office/powerpoint/2010/main" val="32722082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47"/>
        <p:cNvGrpSpPr/>
        <p:nvPr/>
      </p:nvGrpSpPr>
      <p:grpSpPr>
        <a:xfrm>
          <a:off x="0" y="0"/>
          <a:ext cx="0" cy="0"/>
          <a:chOff x="0" y="0"/>
          <a:chExt cx="0" cy="0"/>
        </a:xfrm>
      </p:grpSpPr>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extLst>
      <p:ext uri="{BB962C8B-B14F-4D97-AF65-F5344CB8AC3E}">
        <p14:creationId xmlns:p14="http://schemas.microsoft.com/office/powerpoint/2010/main" val="1719739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A4CA8-50DE-444E-8CB1-DD12AE3F0403}"/>
              </a:ext>
            </a:extLst>
          </p:cNvPr>
          <p:cNvSpPr>
            <a:spLocks noGrp="1"/>
          </p:cNvSpPr>
          <p:nvPr>
            <p:ph type="title"/>
          </p:nvPr>
        </p:nvSpPr>
        <p:spPr/>
        <p:txBody>
          <a:bodyPr/>
          <a:lstStyle/>
          <a:p>
            <a:r>
              <a:rPr lang="en-GB"/>
              <a:t>Click to edit Master title style</a:t>
            </a:r>
            <a:endParaRPr lang="en-ES"/>
          </a:p>
        </p:txBody>
      </p:sp>
      <p:sp>
        <p:nvSpPr>
          <p:cNvPr id="3" name="Content Placeholder 2">
            <a:extLst>
              <a:ext uri="{FF2B5EF4-FFF2-40B4-BE49-F238E27FC236}">
                <a16:creationId xmlns:a16="http://schemas.microsoft.com/office/drawing/2014/main" id="{97FD1402-DEDF-E341-9201-BFDB242B83E3}"/>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Date Placeholder 3">
            <a:extLst>
              <a:ext uri="{FF2B5EF4-FFF2-40B4-BE49-F238E27FC236}">
                <a16:creationId xmlns:a16="http://schemas.microsoft.com/office/drawing/2014/main" id="{59CD5539-93D2-CB4A-B90B-288026345B0E}"/>
              </a:ext>
            </a:extLst>
          </p:cNvPr>
          <p:cNvSpPr>
            <a:spLocks noGrp="1"/>
          </p:cNvSpPr>
          <p:nvPr>
            <p:ph type="dt" sz="half" idx="10"/>
          </p:nvPr>
        </p:nvSpPr>
        <p:spPr/>
        <p:txBody>
          <a:bodyPr/>
          <a:lstStyle/>
          <a:p>
            <a:fld id="{9A3869D0-402F-0740-9A5C-EC11E7F35EC6}" type="datetimeFigureOut">
              <a:rPr lang="en-ES" smtClean="0"/>
              <a:t>6/28/20</a:t>
            </a:fld>
            <a:endParaRPr lang="en-ES"/>
          </a:p>
        </p:txBody>
      </p:sp>
      <p:sp>
        <p:nvSpPr>
          <p:cNvPr id="5" name="Footer Placeholder 4">
            <a:extLst>
              <a:ext uri="{FF2B5EF4-FFF2-40B4-BE49-F238E27FC236}">
                <a16:creationId xmlns:a16="http://schemas.microsoft.com/office/drawing/2014/main" id="{42AC0F25-6584-CD4B-BE6A-B2FE68037641}"/>
              </a:ext>
            </a:extLst>
          </p:cNvPr>
          <p:cNvSpPr>
            <a:spLocks noGrp="1"/>
          </p:cNvSpPr>
          <p:nvPr>
            <p:ph type="ftr" sz="quarter" idx="11"/>
          </p:nvPr>
        </p:nvSpPr>
        <p:spPr/>
        <p:txBody>
          <a:bodyPr/>
          <a:lstStyle/>
          <a:p>
            <a:endParaRPr lang="en-ES"/>
          </a:p>
        </p:txBody>
      </p:sp>
      <p:sp>
        <p:nvSpPr>
          <p:cNvPr id="6" name="Slide Number Placeholder 5">
            <a:extLst>
              <a:ext uri="{FF2B5EF4-FFF2-40B4-BE49-F238E27FC236}">
                <a16:creationId xmlns:a16="http://schemas.microsoft.com/office/drawing/2014/main" id="{6ABBA0BC-1646-A04B-B4FF-40B48C568AA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 smtClean="0"/>
              <a:t>‹#›</a:t>
            </a:fld>
            <a:endParaRPr lang="es"/>
          </a:p>
        </p:txBody>
      </p:sp>
    </p:spTree>
    <p:extLst>
      <p:ext uri="{BB962C8B-B14F-4D97-AF65-F5344CB8AC3E}">
        <p14:creationId xmlns:p14="http://schemas.microsoft.com/office/powerpoint/2010/main" val="123218159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C7574-7F03-7E46-8ABB-DDD0BB02E4DC}"/>
              </a:ext>
            </a:extLst>
          </p:cNvPr>
          <p:cNvSpPr>
            <a:spLocks noGrp="1"/>
          </p:cNvSpPr>
          <p:nvPr>
            <p:ph type="title"/>
          </p:nvPr>
        </p:nvSpPr>
        <p:spPr>
          <a:xfrm>
            <a:off x="623888" y="1282304"/>
            <a:ext cx="7886700" cy="2139553"/>
          </a:xfrm>
        </p:spPr>
        <p:txBody>
          <a:bodyPr anchor="b"/>
          <a:lstStyle>
            <a:lvl1pPr>
              <a:defRPr sz="4500"/>
            </a:lvl1pPr>
          </a:lstStyle>
          <a:p>
            <a:r>
              <a:rPr lang="en-GB"/>
              <a:t>Click to edit Master title style</a:t>
            </a:r>
            <a:endParaRPr lang="en-ES"/>
          </a:p>
        </p:txBody>
      </p:sp>
      <p:sp>
        <p:nvSpPr>
          <p:cNvPr id="3" name="Text Placeholder 2">
            <a:extLst>
              <a:ext uri="{FF2B5EF4-FFF2-40B4-BE49-F238E27FC236}">
                <a16:creationId xmlns:a16="http://schemas.microsoft.com/office/drawing/2014/main" id="{179071F9-6ED3-794A-834C-27238E80ECC0}"/>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F45FB94-335E-2C4A-BA62-98E38215EC4D}"/>
              </a:ext>
            </a:extLst>
          </p:cNvPr>
          <p:cNvSpPr>
            <a:spLocks noGrp="1"/>
          </p:cNvSpPr>
          <p:nvPr>
            <p:ph type="dt" sz="half" idx="10"/>
          </p:nvPr>
        </p:nvSpPr>
        <p:spPr/>
        <p:txBody>
          <a:bodyPr/>
          <a:lstStyle/>
          <a:p>
            <a:fld id="{9A3869D0-402F-0740-9A5C-EC11E7F35EC6}" type="datetimeFigureOut">
              <a:rPr lang="en-ES" smtClean="0"/>
              <a:t>6/28/20</a:t>
            </a:fld>
            <a:endParaRPr lang="en-ES"/>
          </a:p>
        </p:txBody>
      </p:sp>
      <p:sp>
        <p:nvSpPr>
          <p:cNvPr id="5" name="Footer Placeholder 4">
            <a:extLst>
              <a:ext uri="{FF2B5EF4-FFF2-40B4-BE49-F238E27FC236}">
                <a16:creationId xmlns:a16="http://schemas.microsoft.com/office/drawing/2014/main" id="{D57B94CB-44EA-094D-9B82-746A750A7937}"/>
              </a:ext>
            </a:extLst>
          </p:cNvPr>
          <p:cNvSpPr>
            <a:spLocks noGrp="1"/>
          </p:cNvSpPr>
          <p:nvPr>
            <p:ph type="ftr" sz="quarter" idx="11"/>
          </p:nvPr>
        </p:nvSpPr>
        <p:spPr/>
        <p:txBody>
          <a:bodyPr/>
          <a:lstStyle/>
          <a:p>
            <a:endParaRPr lang="en-ES"/>
          </a:p>
        </p:txBody>
      </p:sp>
      <p:sp>
        <p:nvSpPr>
          <p:cNvPr id="6" name="Slide Number Placeholder 5">
            <a:extLst>
              <a:ext uri="{FF2B5EF4-FFF2-40B4-BE49-F238E27FC236}">
                <a16:creationId xmlns:a16="http://schemas.microsoft.com/office/drawing/2014/main" id="{C125F32B-7216-204C-84B7-D3BF71548C6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 smtClean="0"/>
              <a:t>‹#›</a:t>
            </a:fld>
            <a:endParaRPr lang="es"/>
          </a:p>
        </p:txBody>
      </p:sp>
    </p:spTree>
    <p:extLst>
      <p:ext uri="{BB962C8B-B14F-4D97-AF65-F5344CB8AC3E}">
        <p14:creationId xmlns:p14="http://schemas.microsoft.com/office/powerpoint/2010/main" val="754711314"/>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3DC0C-F758-F440-845F-681DA2E5EE06}"/>
              </a:ext>
            </a:extLst>
          </p:cNvPr>
          <p:cNvSpPr>
            <a:spLocks noGrp="1"/>
          </p:cNvSpPr>
          <p:nvPr>
            <p:ph type="title"/>
          </p:nvPr>
        </p:nvSpPr>
        <p:spPr/>
        <p:txBody>
          <a:bodyPr/>
          <a:lstStyle/>
          <a:p>
            <a:r>
              <a:rPr lang="en-GB"/>
              <a:t>Click to edit Master title style</a:t>
            </a:r>
            <a:endParaRPr lang="en-ES"/>
          </a:p>
        </p:txBody>
      </p:sp>
      <p:sp>
        <p:nvSpPr>
          <p:cNvPr id="3" name="Content Placeholder 2">
            <a:extLst>
              <a:ext uri="{FF2B5EF4-FFF2-40B4-BE49-F238E27FC236}">
                <a16:creationId xmlns:a16="http://schemas.microsoft.com/office/drawing/2014/main" id="{B1B7973E-9CA3-1849-8D6B-8E7143752BA0}"/>
              </a:ext>
            </a:extLst>
          </p:cNvPr>
          <p:cNvSpPr>
            <a:spLocks noGrp="1"/>
          </p:cNvSpPr>
          <p:nvPr>
            <p:ph sz="half" idx="1"/>
          </p:nvPr>
        </p:nvSpPr>
        <p:spPr>
          <a:xfrm>
            <a:off x="628650" y="1369219"/>
            <a:ext cx="3886200" cy="326350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Content Placeholder 3">
            <a:extLst>
              <a:ext uri="{FF2B5EF4-FFF2-40B4-BE49-F238E27FC236}">
                <a16:creationId xmlns:a16="http://schemas.microsoft.com/office/drawing/2014/main" id="{ED674535-9A4F-9743-9E78-BBE72EBCB865}"/>
              </a:ext>
            </a:extLst>
          </p:cNvPr>
          <p:cNvSpPr>
            <a:spLocks noGrp="1"/>
          </p:cNvSpPr>
          <p:nvPr>
            <p:ph sz="half" idx="2"/>
          </p:nvPr>
        </p:nvSpPr>
        <p:spPr>
          <a:xfrm>
            <a:off x="4629150" y="1369219"/>
            <a:ext cx="3886200" cy="326350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5" name="Date Placeholder 4">
            <a:extLst>
              <a:ext uri="{FF2B5EF4-FFF2-40B4-BE49-F238E27FC236}">
                <a16:creationId xmlns:a16="http://schemas.microsoft.com/office/drawing/2014/main" id="{8709FC03-F312-3446-99AA-A8B91544203E}"/>
              </a:ext>
            </a:extLst>
          </p:cNvPr>
          <p:cNvSpPr>
            <a:spLocks noGrp="1"/>
          </p:cNvSpPr>
          <p:nvPr>
            <p:ph type="dt" sz="half" idx="10"/>
          </p:nvPr>
        </p:nvSpPr>
        <p:spPr/>
        <p:txBody>
          <a:bodyPr/>
          <a:lstStyle/>
          <a:p>
            <a:fld id="{9A3869D0-402F-0740-9A5C-EC11E7F35EC6}" type="datetimeFigureOut">
              <a:rPr lang="en-ES" smtClean="0"/>
              <a:t>6/28/20</a:t>
            </a:fld>
            <a:endParaRPr lang="en-ES"/>
          </a:p>
        </p:txBody>
      </p:sp>
      <p:sp>
        <p:nvSpPr>
          <p:cNvPr id="6" name="Footer Placeholder 5">
            <a:extLst>
              <a:ext uri="{FF2B5EF4-FFF2-40B4-BE49-F238E27FC236}">
                <a16:creationId xmlns:a16="http://schemas.microsoft.com/office/drawing/2014/main" id="{9269B233-DC99-BA48-83F1-967A553D6F35}"/>
              </a:ext>
            </a:extLst>
          </p:cNvPr>
          <p:cNvSpPr>
            <a:spLocks noGrp="1"/>
          </p:cNvSpPr>
          <p:nvPr>
            <p:ph type="ftr" sz="quarter" idx="11"/>
          </p:nvPr>
        </p:nvSpPr>
        <p:spPr/>
        <p:txBody>
          <a:bodyPr/>
          <a:lstStyle/>
          <a:p>
            <a:endParaRPr lang="en-ES"/>
          </a:p>
        </p:txBody>
      </p:sp>
      <p:sp>
        <p:nvSpPr>
          <p:cNvPr id="7" name="Slide Number Placeholder 6">
            <a:extLst>
              <a:ext uri="{FF2B5EF4-FFF2-40B4-BE49-F238E27FC236}">
                <a16:creationId xmlns:a16="http://schemas.microsoft.com/office/drawing/2014/main" id="{A1D30B75-889F-684E-BEAE-40FC7EE6F668}"/>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 smtClean="0"/>
              <a:t>‹#›</a:t>
            </a:fld>
            <a:endParaRPr lang="es"/>
          </a:p>
        </p:txBody>
      </p:sp>
    </p:spTree>
    <p:extLst>
      <p:ext uri="{BB962C8B-B14F-4D97-AF65-F5344CB8AC3E}">
        <p14:creationId xmlns:p14="http://schemas.microsoft.com/office/powerpoint/2010/main" val="404053559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BE14D-383F-DB45-A896-8E2386D70A8A}"/>
              </a:ext>
            </a:extLst>
          </p:cNvPr>
          <p:cNvSpPr>
            <a:spLocks noGrp="1"/>
          </p:cNvSpPr>
          <p:nvPr>
            <p:ph type="title"/>
          </p:nvPr>
        </p:nvSpPr>
        <p:spPr>
          <a:xfrm>
            <a:off x="629841" y="273844"/>
            <a:ext cx="7886700" cy="994172"/>
          </a:xfrm>
        </p:spPr>
        <p:txBody>
          <a:bodyPr/>
          <a:lstStyle/>
          <a:p>
            <a:r>
              <a:rPr lang="en-GB"/>
              <a:t>Click to edit Master title style</a:t>
            </a:r>
            <a:endParaRPr lang="en-ES"/>
          </a:p>
        </p:txBody>
      </p:sp>
      <p:sp>
        <p:nvSpPr>
          <p:cNvPr id="3" name="Text Placeholder 2">
            <a:extLst>
              <a:ext uri="{FF2B5EF4-FFF2-40B4-BE49-F238E27FC236}">
                <a16:creationId xmlns:a16="http://schemas.microsoft.com/office/drawing/2014/main" id="{7465E269-D227-D34E-8D3D-A197C8737498}"/>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a:extLst>
              <a:ext uri="{FF2B5EF4-FFF2-40B4-BE49-F238E27FC236}">
                <a16:creationId xmlns:a16="http://schemas.microsoft.com/office/drawing/2014/main" id="{6AC2827A-540B-0F4F-84D2-0F0D872627C0}"/>
              </a:ext>
            </a:extLst>
          </p:cNvPr>
          <p:cNvSpPr>
            <a:spLocks noGrp="1"/>
          </p:cNvSpPr>
          <p:nvPr>
            <p:ph sz="half" idx="2"/>
          </p:nvPr>
        </p:nvSpPr>
        <p:spPr>
          <a:xfrm>
            <a:off x="629842" y="1878806"/>
            <a:ext cx="3868340" cy="276344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5" name="Text Placeholder 4">
            <a:extLst>
              <a:ext uri="{FF2B5EF4-FFF2-40B4-BE49-F238E27FC236}">
                <a16:creationId xmlns:a16="http://schemas.microsoft.com/office/drawing/2014/main" id="{99AC1C3D-A3EC-624B-9547-6A53AE91584B}"/>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a:extLst>
              <a:ext uri="{FF2B5EF4-FFF2-40B4-BE49-F238E27FC236}">
                <a16:creationId xmlns:a16="http://schemas.microsoft.com/office/drawing/2014/main" id="{081D59F4-6FF8-EE4E-BBC7-BE40C0B65CE8}"/>
              </a:ext>
            </a:extLst>
          </p:cNvPr>
          <p:cNvSpPr>
            <a:spLocks noGrp="1"/>
          </p:cNvSpPr>
          <p:nvPr>
            <p:ph sz="quarter" idx="4"/>
          </p:nvPr>
        </p:nvSpPr>
        <p:spPr>
          <a:xfrm>
            <a:off x="4629150" y="1878806"/>
            <a:ext cx="3887391" cy="276344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7" name="Date Placeholder 6">
            <a:extLst>
              <a:ext uri="{FF2B5EF4-FFF2-40B4-BE49-F238E27FC236}">
                <a16:creationId xmlns:a16="http://schemas.microsoft.com/office/drawing/2014/main" id="{968717F2-DBFB-5342-9DFB-06EA15564D5E}"/>
              </a:ext>
            </a:extLst>
          </p:cNvPr>
          <p:cNvSpPr>
            <a:spLocks noGrp="1"/>
          </p:cNvSpPr>
          <p:nvPr>
            <p:ph type="dt" sz="half" idx="10"/>
          </p:nvPr>
        </p:nvSpPr>
        <p:spPr/>
        <p:txBody>
          <a:bodyPr/>
          <a:lstStyle/>
          <a:p>
            <a:fld id="{9A3869D0-402F-0740-9A5C-EC11E7F35EC6}" type="datetimeFigureOut">
              <a:rPr lang="en-ES" smtClean="0"/>
              <a:t>6/28/20</a:t>
            </a:fld>
            <a:endParaRPr lang="en-ES"/>
          </a:p>
        </p:txBody>
      </p:sp>
      <p:sp>
        <p:nvSpPr>
          <p:cNvPr id="8" name="Footer Placeholder 7">
            <a:extLst>
              <a:ext uri="{FF2B5EF4-FFF2-40B4-BE49-F238E27FC236}">
                <a16:creationId xmlns:a16="http://schemas.microsoft.com/office/drawing/2014/main" id="{4D94A7AC-4B5A-B445-98D8-D71AB0AFD6A6}"/>
              </a:ext>
            </a:extLst>
          </p:cNvPr>
          <p:cNvSpPr>
            <a:spLocks noGrp="1"/>
          </p:cNvSpPr>
          <p:nvPr>
            <p:ph type="ftr" sz="quarter" idx="11"/>
          </p:nvPr>
        </p:nvSpPr>
        <p:spPr/>
        <p:txBody>
          <a:bodyPr/>
          <a:lstStyle/>
          <a:p>
            <a:endParaRPr lang="en-ES"/>
          </a:p>
        </p:txBody>
      </p:sp>
      <p:sp>
        <p:nvSpPr>
          <p:cNvPr id="9" name="Slide Number Placeholder 8">
            <a:extLst>
              <a:ext uri="{FF2B5EF4-FFF2-40B4-BE49-F238E27FC236}">
                <a16:creationId xmlns:a16="http://schemas.microsoft.com/office/drawing/2014/main" id="{207D478A-BAFB-B545-9BD6-0D3736C6B826}"/>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 smtClean="0"/>
              <a:t>‹#›</a:t>
            </a:fld>
            <a:endParaRPr lang="es"/>
          </a:p>
        </p:txBody>
      </p:sp>
    </p:spTree>
    <p:extLst>
      <p:ext uri="{BB962C8B-B14F-4D97-AF65-F5344CB8AC3E}">
        <p14:creationId xmlns:p14="http://schemas.microsoft.com/office/powerpoint/2010/main" val="3394800997"/>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B0755-3B5B-8540-B3CE-50F5D348ED28}"/>
              </a:ext>
            </a:extLst>
          </p:cNvPr>
          <p:cNvSpPr>
            <a:spLocks noGrp="1"/>
          </p:cNvSpPr>
          <p:nvPr>
            <p:ph type="title"/>
          </p:nvPr>
        </p:nvSpPr>
        <p:spPr/>
        <p:txBody>
          <a:bodyPr/>
          <a:lstStyle/>
          <a:p>
            <a:r>
              <a:rPr lang="en-GB"/>
              <a:t>Click to edit Master title style</a:t>
            </a:r>
            <a:endParaRPr lang="en-ES"/>
          </a:p>
        </p:txBody>
      </p:sp>
      <p:sp>
        <p:nvSpPr>
          <p:cNvPr id="3" name="Date Placeholder 2">
            <a:extLst>
              <a:ext uri="{FF2B5EF4-FFF2-40B4-BE49-F238E27FC236}">
                <a16:creationId xmlns:a16="http://schemas.microsoft.com/office/drawing/2014/main" id="{D4BF659D-7296-5A4C-AC04-83E9F4D20804}"/>
              </a:ext>
            </a:extLst>
          </p:cNvPr>
          <p:cNvSpPr>
            <a:spLocks noGrp="1"/>
          </p:cNvSpPr>
          <p:nvPr>
            <p:ph type="dt" sz="half" idx="10"/>
          </p:nvPr>
        </p:nvSpPr>
        <p:spPr/>
        <p:txBody>
          <a:bodyPr/>
          <a:lstStyle/>
          <a:p>
            <a:fld id="{9A3869D0-402F-0740-9A5C-EC11E7F35EC6}" type="datetimeFigureOut">
              <a:rPr lang="en-ES" smtClean="0"/>
              <a:t>6/28/20</a:t>
            </a:fld>
            <a:endParaRPr lang="en-ES"/>
          </a:p>
        </p:txBody>
      </p:sp>
      <p:sp>
        <p:nvSpPr>
          <p:cNvPr id="4" name="Footer Placeholder 3">
            <a:extLst>
              <a:ext uri="{FF2B5EF4-FFF2-40B4-BE49-F238E27FC236}">
                <a16:creationId xmlns:a16="http://schemas.microsoft.com/office/drawing/2014/main" id="{5DE1B46E-453E-5B4A-933A-627DA5C5951F}"/>
              </a:ext>
            </a:extLst>
          </p:cNvPr>
          <p:cNvSpPr>
            <a:spLocks noGrp="1"/>
          </p:cNvSpPr>
          <p:nvPr>
            <p:ph type="ftr" sz="quarter" idx="11"/>
          </p:nvPr>
        </p:nvSpPr>
        <p:spPr/>
        <p:txBody>
          <a:bodyPr/>
          <a:lstStyle/>
          <a:p>
            <a:endParaRPr lang="en-ES"/>
          </a:p>
        </p:txBody>
      </p:sp>
      <p:sp>
        <p:nvSpPr>
          <p:cNvPr id="5" name="Slide Number Placeholder 4">
            <a:extLst>
              <a:ext uri="{FF2B5EF4-FFF2-40B4-BE49-F238E27FC236}">
                <a16:creationId xmlns:a16="http://schemas.microsoft.com/office/drawing/2014/main" id="{859FA53B-7BE6-474C-BC3C-3FBF47E331B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 smtClean="0"/>
              <a:t>‹#›</a:t>
            </a:fld>
            <a:endParaRPr lang="es"/>
          </a:p>
        </p:txBody>
      </p:sp>
    </p:spTree>
    <p:extLst>
      <p:ext uri="{BB962C8B-B14F-4D97-AF65-F5344CB8AC3E}">
        <p14:creationId xmlns:p14="http://schemas.microsoft.com/office/powerpoint/2010/main" val="99440418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CB3FAD-514E-E049-839B-DE0FA96A5900}"/>
              </a:ext>
            </a:extLst>
          </p:cNvPr>
          <p:cNvSpPr>
            <a:spLocks noGrp="1"/>
          </p:cNvSpPr>
          <p:nvPr>
            <p:ph type="dt" sz="half" idx="10"/>
          </p:nvPr>
        </p:nvSpPr>
        <p:spPr/>
        <p:txBody>
          <a:bodyPr/>
          <a:lstStyle/>
          <a:p>
            <a:fld id="{9A3869D0-402F-0740-9A5C-EC11E7F35EC6}" type="datetimeFigureOut">
              <a:rPr lang="en-ES" smtClean="0"/>
              <a:t>6/28/20</a:t>
            </a:fld>
            <a:endParaRPr lang="en-ES"/>
          </a:p>
        </p:txBody>
      </p:sp>
      <p:sp>
        <p:nvSpPr>
          <p:cNvPr id="3" name="Footer Placeholder 2">
            <a:extLst>
              <a:ext uri="{FF2B5EF4-FFF2-40B4-BE49-F238E27FC236}">
                <a16:creationId xmlns:a16="http://schemas.microsoft.com/office/drawing/2014/main" id="{B7FC04AE-A365-BE4C-8C7D-E10A21DB85D1}"/>
              </a:ext>
            </a:extLst>
          </p:cNvPr>
          <p:cNvSpPr>
            <a:spLocks noGrp="1"/>
          </p:cNvSpPr>
          <p:nvPr>
            <p:ph type="ftr" sz="quarter" idx="11"/>
          </p:nvPr>
        </p:nvSpPr>
        <p:spPr/>
        <p:txBody>
          <a:bodyPr/>
          <a:lstStyle/>
          <a:p>
            <a:endParaRPr lang="en-ES"/>
          </a:p>
        </p:txBody>
      </p:sp>
      <p:sp>
        <p:nvSpPr>
          <p:cNvPr id="4" name="Slide Number Placeholder 3">
            <a:extLst>
              <a:ext uri="{FF2B5EF4-FFF2-40B4-BE49-F238E27FC236}">
                <a16:creationId xmlns:a16="http://schemas.microsoft.com/office/drawing/2014/main" id="{E2276493-289C-3E4B-A847-F4518C96AED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 smtClean="0"/>
              <a:t>‹#›</a:t>
            </a:fld>
            <a:endParaRPr lang="es"/>
          </a:p>
        </p:txBody>
      </p:sp>
    </p:spTree>
    <p:extLst>
      <p:ext uri="{BB962C8B-B14F-4D97-AF65-F5344CB8AC3E}">
        <p14:creationId xmlns:p14="http://schemas.microsoft.com/office/powerpoint/2010/main" val="28519710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D7421-CE11-B843-920B-4350BCBF3EC9}"/>
              </a:ext>
            </a:extLst>
          </p:cNvPr>
          <p:cNvSpPr>
            <a:spLocks noGrp="1"/>
          </p:cNvSpPr>
          <p:nvPr>
            <p:ph type="title"/>
          </p:nvPr>
        </p:nvSpPr>
        <p:spPr>
          <a:xfrm>
            <a:off x="629841" y="342900"/>
            <a:ext cx="2949178" cy="1200150"/>
          </a:xfrm>
        </p:spPr>
        <p:txBody>
          <a:bodyPr anchor="b"/>
          <a:lstStyle>
            <a:lvl1pPr>
              <a:defRPr sz="2400"/>
            </a:lvl1pPr>
          </a:lstStyle>
          <a:p>
            <a:r>
              <a:rPr lang="en-GB"/>
              <a:t>Click to edit Master title style</a:t>
            </a:r>
            <a:endParaRPr lang="en-ES"/>
          </a:p>
        </p:txBody>
      </p:sp>
      <p:sp>
        <p:nvSpPr>
          <p:cNvPr id="3" name="Content Placeholder 2">
            <a:extLst>
              <a:ext uri="{FF2B5EF4-FFF2-40B4-BE49-F238E27FC236}">
                <a16:creationId xmlns:a16="http://schemas.microsoft.com/office/drawing/2014/main" id="{58940363-E865-4E4A-A397-B76625794215}"/>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Text Placeholder 3">
            <a:extLst>
              <a:ext uri="{FF2B5EF4-FFF2-40B4-BE49-F238E27FC236}">
                <a16:creationId xmlns:a16="http://schemas.microsoft.com/office/drawing/2014/main" id="{A6888D6A-2B9B-8441-878B-F5D732CD0501}"/>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a:extLst>
              <a:ext uri="{FF2B5EF4-FFF2-40B4-BE49-F238E27FC236}">
                <a16:creationId xmlns:a16="http://schemas.microsoft.com/office/drawing/2014/main" id="{7FEFEE3E-A053-8B40-929A-E7A82E204221}"/>
              </a:ext>
            </a:extLst>
          </p:cNvPr>
          <p:cNvSpPr>
            <a:spLocks noGrp="1"/>
          </p:cNvSpPr>
          <p:nvPr>
            <p:ph type="dt" sz="half" idx="10"/>
          </p:nvPr>
        </p:nvSpPr>
        <p:spPr/>
        <p:txBody>
          <a:bodyPr/>
          <a:lstStyle/>
          <a:p>
            <a:fld id="{9A3869D0-402F-0740-9A5C-EC11E7F35EC6}" type="datetimeFigureOut">
              <a:rPr lang="en-ES" smtClean="0"/>
              <a:t>6/28/20</a:t>
            </a:fld>
            <a:endParaRPr lang="en-ES"/>
          </a:p>
        </p:txBody>
      </p:sp>
      <p:sp>
        <p:nvSpPr>
          <p:cNvPr id="6" name="Footer Placeholder 5">
            <a:extLst>
              <a:ext uri="{FF2B5EF4-FFF2-40B4-BE49-F238E27FC236}">
                <a16:creationId xmlns:a16="http://schemas.microsoft.com/office/drawing/2014/main" id="{7EC298BE-5172-D248-B4CF-A43F82DB0FB7}"/>
              </a:ext>
            </a:extLst>
          </p:cNvPr>
          <p:cNvSpPr>
            <a:spLocks noGrp="1"/>
          </p:cNvSpPr>
          <p:nvPr>
            <p:ph type="ftr" sz="quarter" idx="11"/>
          </p:nvPr>
        </p:nvSpPr>
        <p:spPr/>
        <p:txBody>
          <a:bodyPr/>
          <a:lstStyle/>
          <a:p>
            <a:endParaRPr lang="en-ES"/>
          </a:p>
        </p:txBody>
      </p:sp>
      <p:sp>
        <p:nvSpPr>
          <p:cNvPr id="7" name="Slide Number Placeholder 6">
            <a:extLst>
              <a:ext uri="{FF2B5EF4-FFF2-40B4-BE49-F238E27FC236}">
                <a16:creationId xmlns:a16="http://schemas.microsoft.com/office/drawing/2014/main" id="{15A74065-E5CF-FC4D-ADD3-7821CBD5572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 smtClean="0"/>
              <a:t>‹#›</a:t>
            </a:fld>
            <a:endParaRPr lang="es"/>
          </a:p>
        </p:txBody>
      </p:sp>
    </p:spTree>
    <p:extLst>
      <p:ext uri="{BB962C8B-B14F-4D97-AF65-F5344CB8AC3E}">
        <p14:creationId xmlns:p14="http://schemas.microsoft.com/office/powerpoint/2010/main" val="392912244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B21ED-4159-7943-BF48-9CDA930E1657}"/>
              </a:ext>
            </a:extLst>
          </p:cNvPr>
          <p:cNvSpPr>
            <a:spLocks noGrp="1"/>
          </p:cNvSpPr>
          <p:nvPr>
            <p:ph type="title"/>
          </p:nvPr>
        </p:nvSpPr>
        <p:spPr>
          <a:xfrm>
            <a:off x="629841" y="342900"/>
            <a:ext cx="2949178" cy="1200150"/>
          </a:xfrm>
        </p:spPr>
        <p:txBody>
          <a:bodyPr anchor="b"/>
          <a:lstStyle>
            <a:lvl1pPr>
              <a:defRPr sz="2400"/>
            </a:lvl1pPr>
          </a:lstStyle>
          <a:p>
            <a:r>
              <a:rPr lang="en-GB"/>
              <a:t>Click to edit Master title style</a:t>
            </a:r>
            <a:endParaRPr lang="en-ES"/>
          </a:p>
        </p:txBody>
      </p:sp>
      <p:sp>
        <p:nvSpPr>
          <p:cNvPr id="3" name="Picture Placeholder 2">
            <a:extLst>
              <a:ext uri="{FF2B5EF4-FFF2-40B4-BE49-F238E27FC236}">
                <a16:creationId xmlns:a16="http://schemas.microsoft.com/office/drawing/2014/main" id="{FBD78CD8-9F4F-F34A-B7E2-D87181B6DF9C}"/>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ES"/>
          </a:p>
        </p:txBody>
      </p:sp>
      <p:sp>
        <p:nvSpPr>
          <p:cNvPr id="4" name="Text Placeholder 3">
            <a:extLst>
              <a:ext uri="{FF2B5EF4-FFF2-40B4-BE49-F238E27FC236}">
                <a16:creationId xmlns:a16="http://schemas.microsoft.com/office/drawing/2014/main" id="{BB83635F-1030-9446-976B-1417785C10D2}"/>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a:extLst>
              <a:ext uri="{FF2B5EF4-FFF2-40B4-BE49-F238E27FC236}">
                <a16:creationId xmlns:a16="http://schemas.microsoft.com/office/drawing/2014/main" id="{61431B27-8975-B84F-8966-F2F2E1F2C394}"/>
              </a:ext>
            </a:extLst>
          </p:cNvPr>
          <p:cNvSpPr>
            <a:spLocks noGrp="1"/>
          </p:cNvSpPr>
          <p:nvPr>
            <p:ph type="dt" sz="half" idx="10"/>
          </p:nvPr>
        </p:nvSpPr>
        <p:spPr/>
        <p:txBody>
          <a:bodyPr/>
          <a:lstStyle/>
          <a:p>
            <a:fld id="{9A3869D0-402F-0740-9A5C-EC11E7F35EC6}" type="datetimeFigureOut">
              <a:rPr lang="en-ES" smtClean="0"/>
              <a:t>6/28/20</a:t>
            </a:fld>
            <a:endParaRPr lang="en-ES"/>
          </a:p>
        </p:txBody>
      </p:sp>
      <p:sp>
        <p:nvSpPr>
          <p:cNvPr id="6" name="Footer Placeholder 5">
            <a:extLst>
              <a:ext uri="{FF2B5EF4-FFF2-40B4-BE49-F238E27FC236}">
                <a16:creationId xmlns:a16="http://schemas.microsoft.com/office/drawing/2014/main" id="{A6A97867-C7B0-6C45-BF64-8DD7046ED330}"/>
              </a:ext>
            </a:extLst>
          </p:cNvPr>
          <p:cNvSpPr>
            <a:spLocks noGrp="1"/>
          </p:cNvSpPr>
          <p:nvPr>
            <p:ph type="ftr" sz="quarter" idx="11"/>
          </p:nvPr>
        </p:nvSpPr>
        <p:spPr/>
        <p:txBody>
          <a:bodyPr/>
          <a:lstStyle/>
          <a:p>
            <a:endParaRPr lang="en-ES"/>
          </a:p>
        </p:txBody>
      </p:sp>
      <p:sp>
        <p:nvSpPr>
          <p:cNvPr id="7" name="Slide Number Placeholder 6">
            <a:extLst>
              <a:ext uri="{FF2B5EF4-FFF2-40B4-BE49-F238E27FC236}">
                <a16:creationId xmlns:a16="http://schemas.microsoft.com/office/drawing/2014/main" id="{DA9CFA62-7EE0-694F-802A-5435FA4C502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 smtClean="0"/>
              <a:t>‹#›</a:t>
            </a:fld>
            <a:endParaRPr lang="es"/>
          </a:p>
        </p:txBody>
      </p:sp>
    </p:spTree>
    <p:extLst>
      <p:ext uri="{BB962C8B-B14F-4D97-AF65-F5344CB8AC3E}">
        <p14:creationId xmlns:p14="http://schemas.microsoft.com/office/powerpoint/2010/main" val="33024554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72D7002-B24A-9E44-B9D3-09B4E97CDC55}"/>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GB"/>
              <a:t>Click to edit Master title style</a:t>
            </a:r>
            <a:endParaRPr lang="en-ES"/>
          </a:p>
        </p:txBody>
      </p:sp>
      <p:sp>
        <p:nvSpPr>
          <p:cNvPr id="3" name="Text Placeholder 2">
            <a:extLst>
              <a:ext uri="{FF2B5EF4-FFF2-40B4-BE49-F238E27FC236}">
                <a16:creationId xmlns:a16="http://schemas.microsoft.com/office/drawing/2014/main" id="{03B73F2E-8DC5-DD4F-81FD-5E93FDD005AC}"/>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Date Placeholder 3">
            <a:extLst>
              <a:ext uri="{FF2B5EF4-FFF2-40B4-BE49-F238E27FC236}">
                <a16:creationId xmlns:a16="http://schemas.microsoft.com/office/drawing/2014/main" id="{B1534DCB-72C6-784F-8D8E-99C2CA9C8A38}"/>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9A3869D0-402F-0740-9A5C-EC11E7F35EC6}" type="datetimeFigureOut">
              <a:rPr lang="en-ES" smtClean="0"/>
              <a:t>6/28/20</a:t>
            </a:fld>
            <a:endParaRPr lang="en-ES"/>
          </a:p>
        </p:txBody>
      </p:sp>
      <p:sp>
        <p:nvSpPr>
          <p:cNvPr id="5" name="Footer Placeholder 4">
            <a:extLst>
              <a:ext uri="{FF2B5EF4-FFF2-40B4-BE49-F238E27FC236}">
                <a16:creationId xmlns:a16="http://schemas.microsoft.com/office/drawing/2014/main" id="{A591991F-FF05-B946-BD63-8BFC965CD691}"/>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ES"/>
          </a:p>
        </p:txBody>
      </p:sp>
      <p:sp>
        <p:nvSpPr>
          <p:cNvPr id="6" name="Slide Number Placeholder 5">
            <a:extLst>
              <a:ext uri="{FF2B5EF4-FFF2-40B4-BE49-F238E27FC236}">
                <a16:creationId xmlns:a16="http://schemas.microsoft.com/office/drawing/2014/main" id="{AABA0F4E-32D2-9D46-AFD8-3C66F4BC1727}"/>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marL="0" lvl="0" indent="0" algn="r" rtl="0">
              <a:spcBef>
                <a:spcPts val="0"/>
              </a:spcBef>
              <a:spcAft>
                <a:spcPts val="0"/>
              </a:spcAft>
              <a:buNone/>
            </a:pPr>
            <a:fld id="{00000000-1234-1234-1234-123412341234}" type="slidenum">
              <a:rPr lang="es" smtClean="0"/>
              <a:t>‹#›</a:t>
            </a:fld>
            <a:endParaRPr lang="es"/>
          </a:p>
        </p:txBody>
      </p:sp>
    </p:spTree>
    <p:extLst>
      <p:ext uri="{BB962C8B-B14F-4D97-AF65-F5344CB8AC3E}">
        <p14:creationId xmlns:p14="http://schemas.microsoft.com/office/powerpoint/2010/main" val="25048935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E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microsoft.com/office/2007/relationships/hdphoto" Target="../media/hdphoto2.wdp"/></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g"/><Relationship Id="rId7" Type="http://schemas.microsoft.com/office/2007/relationships/hdphoto" Target="../media/hdphoto2.wdp"/><Relationship Id="rId2" Type="http://schemas.openxmlformats.org/officeDocument/2006/relationships/notesSlide" Target="../notesSlides/notesSlide15.xml"/><Relationship Id="rId1" Type="http://schemas.openxmlformats.org/officeDocument/2006/relationships/slideLayout" Target="../slideLayouts/slideLayout12.xml"/><Relationship Id="rId6" Type="http://schemas.openxmlformats.org/officeDocument/2006/relationships/image" Target="../media/image2.png"/><Relationship Id="rId5" Type="http://schemas.microsoft.com/office/2007/relationships/hdphoto" Target="../media/hdphoto3.wdp"/><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7" Type="http://schemas.microsoft.com/office/2007/relationships/hdphoto" Target="../media/hdphoto5.wdp"/><Relationship Id="rId2" Type="http://schemas.openxmlformats.org/officeDocument/2006/relationships/notesSlide" Target="../notesSlides/notesSlide16.xml"/><Relationship Id="rId1" Type="http://schemas.openxmlformats.org/officeDocument/2006/relationships/slideLayout" Target="../slideLayouts/slideLayout14.xml"/><Relationship Id="rId6" Type="http://schemas.openxmlformats.org/officeDocument/2006/relationships/image" Target="../media/image2.png"/><Relationship Id="rId5" Type="http://schemas.microsoft.com/office/2007/relationships/hdphoto" Target="../media/hdphoto4.wdp"/><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13.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jpg"/><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2.xml"/><Relationship Id="rId4" Type="http://schemas.microsoft.com/office/2007/relationships/hdphoto" Target="../media/hdphoto6.wdp"/></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85"/>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a16="http://schemas.microsoft.com/office/drawing/2014/main" id="{A648FCB8-063F-5749-93CE-48F09D5A9718}"/>
              </a:ext>
            </a:extLst>
          </p:cNvPr>
          <p:cNvPicPr>
            <a:picLocks noChangeAspect="1"/>
          </p:cNvPicPr>
          <p:nvPr/>
        </p:nvPicPr>
        <p:blipFill>
          <a:blip r:embed="rId3"/>
          <a:stretch>
            <a:fillRect/>
          </a:stretch>
        </p:blipFill>
        <p:spPr>
          <a:xfrm>
            <a:off x="0" y="-2325010"/>
            <a:ext cx="4361656" cy="2091205"/>
          </a:xfrm>
          <a:prstGeom prst="rect">
            <a:avLst/>
          </a:prstGeom>
        </p:spPr>
      </p:pic>
      <p:pic>
        <p:nvPicPr>
          <p:cNvPr id="6" name="Picture 5" descr="A close up of a logo&#10;&#10;Description automatically generated">
            <a:extLst>
              <a:ext uri="{FF2B5EF4-FFF2-40B4-BE49-F238E27FC236}">
                <a16:creationId xmlns:a16="http://schemas.microsoft.com/office/drawing/2014/main" id="{1B0C4032-026D-7043-B317-290119AF71CC}"/>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0" b="99917" l="625" r="90000">
                        <a14:foregroundMark x1="10833" y1="11750" x2="4323" y2="54417"/>
                        <a14:foregroundMark x1="3906" y1="6000" x2="3906" y2="6000"/>
                        <a14:foregroundMark x1="4591" y1="78833" x2="4606" y2="79472"/>
                        <a14:foregroundMark x1="2760" y1="4167" x2="4591" y2="78833"/>
                        <a14:foregroundMark x1="4546" y1="78833" x2="3750" y2="62500"/>
                        <a14:foregroundMark x1="1302" y1="76333" x2="833" y2="88333"/>
                        <a14:foregroundMark x1="833" y1="88333" x2="729" y2="88583"/>
                        <a14:foregroundMark x1="5625" y1="97333" x2="13021" y2="68917"/>
                        <a14:foregroundMark x1="13021" y1="68917" x2="7187" y2="99917"/>
                        <a14:foregroundMark x1="2604" y1="2750" x2="15521" y2="0"/>
                        <a14:foregroundMark x1="15521" y1="0" x2="2031" y2="250"/>
                        <a14:foregroundMark x1="2031" y1="250" x2="7760" y2="2333"/>
                        <a14:foregroundMark x1="7760" y1="2333" x2="1667" y2="667"/>
                        <a14:foregroundMark x1="1667" y1="667" x2="7708" y2="0"/>
                        <a14:foregroundMark x1="7708" y1="0" x2="19792" y2="250"/>
                        <a14:foregroundMark x1="19792" y1="250" x2="20313" y2="1167"/>
                        <a14:foregroundMark x1="52604" y1="43833" x2="68333" y2="44500"/>
                        <a14:foregroundMark x1="4115" y1="78833" x2="4167" y2="78750"/>
                        <a14:foregroundMark x1="3333" y1="81583" x2="3333" y2="79083"/>
                        <a14:foregroundMark x1="3594" y1="80833" x2="3594" y2="80833"/>
                        <a14:foregroundMark x1="3490" y1="79917" x2="3229" y2="81917"/>
                        <a14:foregroundMark x1="3333" y1="81250" x2="4167" y2="78250"/>
                        <a14:foregroundMark x1="3229" y1="80583" x2="3229" y2="80583"/>
                        <a14:foregroundMark x1="3281" y1="81833" x2="3281" y2="81833"/>
                        <a14:foregroundMark x1="3750" y1="80000" x2="3333" y2="82583"/>
                        <a14:backgroundMark x1="5313" y1="80500" x2="4635" y2="81000"/>
                        <a14:backgroundMark x1="4706" y1="80386" x2="5208" y2="79583"/>
                        <a14:backgroundMark x1="4740" y1="79583" x2="4635" y2="79333"/>
                        <a14:backgroundMark x1="4896" y1="80083" x2="4896" y2="79833"/>
                        <a14:backgroundMark x1="4896" y1="79583" x2="3989" y2="80583"/>
                        <a14:backgroundMark x1="2448" y1="91083" x2="4896" y2="82250"/>
                        <a14:backgroundMark x1="4896" y1="82250" x2="4896" y2="80083"/>
                        <a14:backgroundMark x1="49740" y1="54917" x2="50625" y2="50500"/>
                        <a14:backgroundMark x1="48281" y1="54667" x2="48438" y2="53083"/>
                        <a14:backgroundMark x1="44688" y1="53750" x2="45417" y2="52583"/>
                        <a14:backgroundMark x1="73802" y1="56083" x2="74375" y2="55333"/>
                        <a14:backgroundMark x1="80885" y1="55333" x2="37240" y2="55250"/>
                        <a14:backgroundMark x1="37240" y1="55250" x2="42813" y2="51000"/>
                        <a14:backgroundMark x1="42813" y1="51000" x2="52604" y2="50250"/>
                        <a14:backgroundMark x1="52604" y1="50250" x2="62552" y2="52167"/>
                        <a14:backgroundMark x1="62552" y1="52167" x2="69010" y2="51917"/>
                        <a14:backgroundMark x1="69010" y1="51917" x2="73073" y2="51917"/>
                        <a14:backgroundMark x1="77708" y1="52333" x2="47188" y2="54583"/>
                        <a14:backgroundMark x1="47188" y1="54583" x2="76094" y2="49583"/>
                        <a14:backgroundMark x1="76094" y1="49583" x2="46563" y2="52167"/>
                        <a14:backgroundMark x1="46563" y1="52167" x2="80938" y2="48667"/>
                        <a14:backgroundMark x1="80938" y1="48667" x2="65573" y2="54667"/>
                        <a14:backgroundMark x1="65573" y1="54667" x2="58958" y2="54750"/>
                        <a14:backgroundMark x1="58958" y1="54750" x2="66354" y2="54417"/>
                        <a14:backgroundMark x1="66354" y1="54417" x2="43490" y2="53500"/>
                        <a14:backgroundMark x1="43490" y1="53500" x2="43698" y2="52167"/>
                        <a14:backgroundMark x1="4367" y1="80205" x2="5052" y2="78417"/>
                        <a14:backgroundMark x1="4583" y1="79000" x2="4635" y2="78917"/>
                        <a14:backgroundMark x1="4635" y1="78833" x2="4635" y2="78833"/>
                        <a14:backgroundMark x1="4740" y1="78500" x2="4635" y2="79417"/>
                        <a14:backgroundMark x1="4531" y1="79417" x2="4323" y2="80083"/>
                      </a14:backgroundRemoval>
                    </a14:imgEffect>
                  </a14:imgLayer>
                </a14:imgProps>
              </a:ext>
            </a:extLst>
          </a:blip>
          <a:srcRect r="76644"/>
          <a:stretch/>
        </p:blipFill>
        <p:spPr>
          <a:xfrm>
            <a:off x="0" y="0"/>
            <a:ext cx="1923803" cy="5148000"/>
          </a:xfrm>
          <a:prstGeom prst="rect">
            <a:avLst/>
          </a:prstGeom>
        </p:spPr>
      </p:pic>
      <p:sp>
        <p:nvSpPr>
          <p:cNvPr id="86" name="Google Shape;86;p13"/>
          <p:cNvSpPr txBox="1">
            <a:spLocks noGrp="1"/>
          </p:cNvSpPr>
          <p:nvPr>
            <p:ph type="subTitle" idx="1"/>
          </p:nvPr>
        </p:nvSpPr>
        <p:spPr>
          <a:xfrm>
            <a:off x="1253793" y="4374109"/>
            <a:ext cx="7688100" cy="541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solidFill>
                  <a:srgbClr val="DE8D3B"/>
                </a:solidFill>
                <a:latin typeface="Helvetica" pitchFamily="2" charset="0"/>
              </a:rPr>
              <a:t>By Valerii Ginak, Nancy Hakobjanyan and Miguel Herraez</a:t>
            </a:r>
            <a:endParaRPr dirty="0">
              <a:solidFill>
                <a:srgbClr val="DE8D3B"/>
              </a:solidFill>
              <a:latin typeface="Helvetica" pitchFamily="2" charset="0"/>
            </a:endParaRPr>
          </a:p>
          <a:p>
            <a:pPr marL="0" lvl="0" indent="0" algn="r" rtl="0">
              <a:spcBef>
                <a:spcPts val="0"/>
              </a:spcBef>
              <a:spcAft>
                <a:spcPts val="0"/>
              </a:spcAft>
              <a:buNone/>
            </a:pPr>
            <a:r>
              <a:rPr lang="es" dirty="0">
                <a:solidFill>
                  <a:srgbClr val="DE8D3B"/>
                </a:solidFill>
                <a:latin typeface="Helvetica" pitchFamily="2" charset="0"/>
              </a:rPr>
              <a:t>Supervised by Carlos Carrasco Farre</a:t>
            </a:r>
            <a:endParaRPr dirty="0">
              <a:solidFill>
                <a:srgbClr val="DE8D3B"/>
              </a:solidFill>
              <a:latin typeface="Helvetica" pitchFamily="2" charset="0"/>
            </a:endParaRPr>
          </a:p>
        </p:txBody>
      </p:sp>
      <p:sp>
        <p:nvSpPr>
          <p:cNvPr id="8" name="TextBox 7">
            <a:extLst>
              <a:ext uri="{FF2B5EF4-FFF2-40B4-BE49-F238E27FC236}">
                <a16:creationId xmlns:a16="http://schemas.microsoft.com/office/drawing/2014/main" id="{0CFB39BB-E1C1-0341-B006-D4E5EB09277E}"/>
              </a:ext>
            </a:extLst>
          </p:cNvPr>
          <p:cNvSpPr txBox="1"/>
          <p:nvPr/>
        </p:nvSpPr>
        <p:spPr>
          <a:xfrm>
            <a:off x="2464893" y="1833086"/>
            <a:ext cx="6477000" cy="738664"/>
          </a:xfrm>
          <a:prstGeom prst="rect">
            <a:avLst/>
          </a:prstGeom>
          <a:noFill/>
        </p:spPr>
        <p:txBody>
          <a:bodyPr wrap="square" rtlCol="0">
            <a:spAutoFit/>
          </a:bodyPr>
          <a:lstStyle/>
          <a:p>
            <a:r>
              <a:rPr lang="en-GB" sz="2400" b="1" dirty="0">
                <a:solidFill>
                  <a:srgbClr val="DE8D3B"/>
                </a:solidFill>
                <a:latin typeface="Helvetica" pitchFamily="2" charset="0"/>
              </a:rPr>
              <a:t>PLAYERUNKNOWN'S BATTLEGROUNDS</a:t>
            </a:r>
            <a:endParaRPr lang="en-ES" sz="2400" b="1" dirty="0">
              <a:solidFill>
                <a:srgbClr val="DE8D3B"/>
              </a:solidFill>
              <a:latin typeface="Helvetica" pitchFamily="2" charset="0"/>
            </a:endParaRPr>
          </a:p>
          <a:p>
            <a:r>
              <a:rPr lang="en-ES" dirty="0">
                <a:latin typeface="Helvetica" pitchFamily="2" charset="0"/>
              </a:rPr>
              <a:t>Crossroad of eSports &amp; Business Analytics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3"/>
          <p:cNvSpPr txBox="1">
            <a:spLocks noGrp="1"/>
          </p:cNvSpPr>
          <p:nvPr>
            <p:ph type="body" idx="1"/>
          </p:nvPr>
        </p:nvSpPr>
        <p:spPr>
          <a:xfrm>
            <a:off x="723300" y="4531548"/>
            <a:ext cx="7697400" cy="46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1600" dirty="0">
                <a:latin typeface="Helvetica" pitchFamily="2" charset="0"/>
              </a:rPr>
              <a:t>Example of a function built to extract raw Telemetry data and example of raw data (we currently have data on around 40k matches from running this code daily)</a:t>
            </a:r>
            <a:endParaRPr sz="1600" dirty="0">
              <a:latin typeface="Helvetica" pitchFamily="2" charset="0"/>
            </a:endParaRPr>
          </a:p>
        </p:txBody>
      </p:sp>
      <p:pic>
        <p:nvPicPr>
          <p:cNvPr id="160" name="Google Shape;160;p23"/>
          <p:cNvPicPr preferRelativeResize="0"/>
          <p:nvPr/>
        </p:nvPicPr>
        <p:blipFill rotWithShape="1">
          <a:blip r:embed="rId3">
            <a:alphaModFix/>
          </a:blip>
          <a:srcRect l="28558" t="18481" r="24677" b="4960"/>
          <a:stretch/>
        </p:blipFill>
        <p:spPr>
          <a:xfrm>
            <a:off x="63618" y="151452"/>
            <a:ext cx="4611052" cy="4246272"/>
          </a:xfrm>
          <a:prstGeom prst="rect">
            <a:avLst/>
          </a:prstGeom>
          <a:noFill/>
          <a:ln>
            <a:noFill/>
          </a:ln>
        </p:spPr>
      </p:pic>
      <p:pic>
        <p:nvPicPr>
          <p:cNvPr id="161" name="Google Shape;161;p23"/>
          <p:cNvPicPr preferRelativeResize="0"/>
          <p:nvPr/>
        </p:nvPicPr>
        <p:blipFill rotWithShape="1">
          <a:blip r:embed="rId4">
            <a:alphaModFix/>
          </a:blip>
          <a:srcRect l="28448" t="42185" r="24419" b="13478"/>
          <a:stretch/>
        </p:blipFill>
        <p:spPr>
          <a:xfrm>
            <a:off x="3905726" y="1393156"/>
            <a:ext cx="5238274" cy="2771750"/>
          </a:xfrm>
          <a:prstGeom prst="rect">
            <a:avLst/>
          </a:prstGeom>
          <a:noFill/>
          <a:ln>
            <a:noFill/>
          </a:ln>
        </p:spPr>
      </p:pic>
      <p:sp>
        <p:nvSpPr>
          <p:cNvPr id="2" name="Rectangle 1">
            <a:extLst>
              <a:ext uri="{FF2B5EF4-FFF2-40B4-BE49-F238E27FC236}">
                <a16:creationId xmlns:a16="http://schemas.microsoft.com/office/drawing/2014/main" id="{3DAA2956-33CF-E645-9DBC-DABD89354A1B}"/>
              </a:ext>
            </a:extLst>
          </p:cNvPr>
          <p:cNvSpPr/>
          <p:nvPr/>
        </p:nvSpPr>
        <p:spPr>
          <a:xfrm>
            <a:off x="4623516" y="156034"/>
            <a:ext cx="4572000" cy="2031325"/>
          </a:xfrm>
          <a:prstGeom prst="rect">
            <a:avLst/>
          </a:prstGeom>
        </p:spPr>
        <p:txBody>
          <a:bodyPr>
            <a:spAutoFit/>
          </a:bodyPr>
          <a:lstStyle/>
          <a:p>
            <a:pPr algn="ctr"/>
            <a:r>
              <a:rPr lang="en-GB" dirty="0">
                <a:latin typeface="Helvetica" pitchFamily="2" charset="0"/>
              </a:rPr>
              <a:t>Matches raw telemetry data collected until today:</a:t>
            </a:r>
            <a:endParaRPr lang="en-GB" b="0" i="0" u="none" strike="noStrike" dirty="0">
              <a:effectLst/>
              <a:latin typeface="Helvetica" pitchFamily="2" charset="0"/>
            </a:endParaRPr>
          </a:p>
          <a:p>
            <a:pPr algn="ctr"/>
            <a:r>
              <a:rPr lang="en-GB" sz="3600" b="1" i="0" u="none" strike="noStrike" dirty="0">
                <a:effectLst/>
                <a:latin typeface="Helvetica" pitchFamily="2" charset="0"/>
              </a:rPr>
              <a:t>?????</a:t>
            </a:r>
            <a:endParaRPr lang="en-GB" b="0" i="0" u="none" strike="noStrike" dirty="0">
              <a:effectLst/>
              <a:latin typeface="Helvetica" pitchFamily="2" charset="0"/>
            </a:endParaRPr>
          </a:p>
          <a:p>
            <a:br>
              <a:rPr lang="en-GB" dirty="0">
                <a:latin typeface="Helvetica" pitchFamily="2" charset="0"/>
              </a:rPr>
            </a:br>
            <a:br>
              <a:rPr lang="en-GB" dirty="0">
                <a:latin typeface="Helvetica" pitchFamily="2" charset="0"/>
              </a:rPr>
            </a:br>
            <a:endParaRPr lang="en-ES" dirty="0">
              <a:latin typeface="Helvetica" pitchFamily="2"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8" name="Google Shape;166;p24">
            <a:extLst>
              <a:ext uri="{FF2B5EF4-FFF2-40B4-BE49-F238E27FC236}">
                <a16:creationId xmlns:a16="http://schemas.microsoft.com/office/drawing/2014/main" id="{0DE64B97-6EE0-1C4F-813F-DC797E42E475}"/>
              </a:ext>
            </a:extLst>
          </p:cNvPr>
          <p:cNvSpPr txBox="1">
            <a:spLocks/>
          </p:cNvSpPr>
          <p:nvPr/>
        </p:nvSpPr>
        <p:spPr>
          <a:xfrm>
            <a:off x="2071585" y="2159503"/>
            <a:ext cx="5745018" cy="819993"/>
          </a:xfrm>
          <a:prstGeom prst="rect">
            <a:avLst/>
          </a:prstGeom>
        </p:spPr>
        <p:txBody>
          <a:bodyPr spcFirstLastPara="1" vert="horz" wrap="square" lIns="91425" tIns="91425" rIns="91425" bIns="91425" rtlCol="0" anchor="t" anchorCtr="0">
            <a:noAutofit/>
          </a:bodyPr>
          <a:lstStyle>
            <a:lvl1pPr lvl="0" algn="l" defTabSz="685800" rtl="0" eaLnBrk="1" latinLnBrk="0" hangingPunct="1">
              <a:lnSpc>
                <a:spcPct val="90000"/>
              </a:lnSpc>
              <a:spcBef>
                <a:spcPts val="0"/>
              </a:spcBef>
              <a:spcAft>
                <a:spcPts val="0"/>
              </a:spcAft>
              <a:buClr>
                <a:schemeClr val="dk2"/>
              </a:buClr>
              <a:buSzPts val="2600"/>
              <a:buNone/>
              <a:defRPr sz="2600" kern="1200">
                <a:solidFill>
                  <a:schemeClr val="dk2"/>
                </a:solidFill>
                <a:latin typeface="+mj-lt"/>
                <a:ea typeface="+mj-ea"/>
                <a:cs typeface="+mj-cs"/>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pPr>
              <a:buClr>
                <a:srgbClr val="DB8B3A"/>
              </a:buClr>
            </a:pPr>
            <a:r>
              <a:rPr lang="en-GB" sz="4000" b="1" dirty="0">
                <a:solidFill>
                  <a:srgbClr val="DE8D3B"/>
                </a:solidFill>
                <a:latin typeface="Helvetica" pitchFamily="2" charset="0"/>
                <a:ea typeface="+mn-ea"/>
                <a:cs typeface="+mn-cs"/>
              </a:rPr>
              <a:t>2. Data preparation</a:t>
            </a:r>
            <a:endParaRPr lang="en-GB" sz="4000" dirty="0">
              <a:solidFill>
                <a:schemeClr val="tx1"/>
              </a:solidFill>
              <a:latin typeface="Helvetica Light" panose="020B0403020202020204" pitchFamily="34" charset="0"/>
            </a:endParaRPr>
          </a:p>
          <a:p>
            <a:pPr marL="514350" indent="-514350">
              <a:buClr>
                <a:srgbClr val="DB8B3A"/>
              </a:buClr>
              <a:buFont typeface="+mj-lt"/>
              <a:buAutoNum type="arabicPeriod" startAt="2"/>
            </a:pPr>
            <a:endParaRPr lang="en-GB" sz="3200" b="1" dirty="0">
              <a:solidFill>
                <a:srgbClr val="DE8D3B"/>
              </a:solidFill>
              <a:latin typeface="Helvetica" pitchFamily="2" charset="0"/>
              <a:ea typeface="+mn-ea"/>
              <a:cs typeface="+mn-cs"/>
            </a:endParaRPr>
          </a:p>
        </p:txBody>
      </p:sp>
      <p:pic>
        <p:nvPicPr>
          <p:cNvPr id="10" name="Picture 9" descr="A close up of a logo&#10;&#10;Description automatically generated">
            <a:extLst>
              <a:ext uri="{FF2B5EF4-FFF2-40B4-BE49-F238E27FC236}">
                <a16:creationId xmlns:a16="http://schemas.microsoft.com/office/drawing/2014/main" id="{71ACE680-40D0-8A4A-8C3F-B5FC96539F07}"/>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50" b="99917" l="625" r="90000">
                        <a14:foregroundMark x1="10833" y1="11750" x2="4323" y2="54417"/>
                        <a14:foregroundMark x1="3906" y1="6000" x2="3906" y2="6000"/>
                        <a14:foregroundMark x1="4591" y1="78833" x2="4606" y2="79472"/>
                        <a14:foregroundMark x1="2760" y1="4167" x2="4591" y2="78833"/>
                        <a14:foregroundMark x1="4546" y1="78833" x2="3750" y2="62500"/>
                        <a14:foregroundMark x1="1302" y1="76333" x2="833" y2="88333"/>
                        <a14:foregroundMark x1="833" y1="88333" x2="729" y2="88583"/>
                        <a14:foregroundMark x1="5625" y1="97333" x2="13021" y2="68917"/>
                        <a14:foregroundMark x1="13021" y1="68917" x2="7187" y2="99917"/>
                        <a14:foregroundMark x1="2604" y1="2750" x2="15521" y2="0"/>
                        <a14:foregroundMark x1="15521" y1="0" x2="2031" y2="250"/>
                        <a14:foregroundMark x1="2031" y1="250" x2="7760" y2="2333"/>
                        <a14:foregroundMark x1="7760" y1="2333" x2="1667" y2="667"/>
                        <a14:foregroundMark x1="1667" y1="667" x2="7708" y2="0"/>
                        <a14:foregroundMark x1="7708" y1="0" x2="19792" y2="250"/>
                        <a14:foregroundMark x1="19792" y1="250" x2="20313" y2="1167"/>
                        <a14:foregroundMark x1="52604" y1="43833" x2="68333" y2="44500"/>
                        <a14:foregroundMark x1="4115" y1="78833" x2="4167" y2="78750"/>
                        <a14:foregroundMark x1="3333" y1="81583" x2="3333" y2="79083"/>
                        <a14:foregroundMark x1="3594" y1="80833" x2="3594" y2="80833"/>
                        <a14:foregroundMark x1="3490" y1="79917" x2="3229" y2="81917"/>
                        <a14:foregroundMark x1="3333" y1="81250" x2="4167" y2="78250"/>
                        <a14:foregroundMark x1="3229" y1="80583" x2="3229" y2="80583"/>
                        <a14:foregroundMark x1="3281" y1="81833" x2="3281" y2="81833"/>
                        <a14:foregroundMark x1="3750" y1="80000" x2="3333" y2="82583"/>
                        <a14:backgroundMark x1="5313" y1="80500" x2="4635" y2="81000"/>
                        <a14:backgroundMark x1="4706" y1="80386" x2="5208" y2="79583"/>
                        <a14:backgroundMark x1="4740" y1="79583" x2="4635" y2="79333"/>
                        <a14:backgroundMark x1="4896" y1="80083" x2="4896" y2="79833"/>
                        <a14:backgroundMark x1="4896" y1="79583" x2="3989" y2="80583"/>
                        <a14:backgroundMark x1="2448" y1="91083" x2="4896" y2="82250"/>
                        <a14:backgroundMark x1="4896" y1="82250" x2="4896" y2="80083"/>
                        <a14:backgroundMark x1="49740" y1="54917" x2="50625" y2="50500"/>
                        <a14:backgroundMark x1="48281" y1="54667" x2="48438" y2="53083"/>
                        <a14:backgroundMark x1="44688" y1="53750" x2="45417" y2="52583"/>
                        <a14:backgroundMark x1="73802" y1="56083" x2="74375" y2="55333"/>
                        <a14:backgroundMark x1="80885" y1="55333" x2="37240" y2="55250"/>
                        <a14:backgroundMark x1="37240" y1="55250" x2="42813" y2="51000"/>
                        <a14:backgroundMark x1="42813" y1="51000" x2="52604" y2="50250"/>
                        <a14:backgroundMark x1="52604" y1="50250" x2="62552" y2="52167"/>
                        <a14:backgroundMark x1="62552" y1="52167" x2="69010" y2="51917"/>
                        <a14:backgroundMark x1="69010" y1="51917" x2="73073" y2="51917"/>
                        <a14:backgroundMark x1="77708" y1="52333" x2="47188" y2="54583"/>
                        <a14:backgroundMark x1="47188" y1="54583" x2="76094" y2="49583"/>
                        <a14:backgroundMark x1="76094" y1="49583" x2="46563" y2="52167"/>
                        <a14:backgroundMark x1="46563" y1="52167" x2="80938" y2="48667"/>
                        <a14:backgroundMark x1="80938" y1="48667" x2="65573" y2="54667"/>
                        <a14:backgroundMark x1="65573" y1="54667" x2="58958" y2="54750"/>
                        <a14:backgroundMark x1="58958" y1="54750" x2="66354" y2="54417"/>
                        <a14:backgroundMark x1="66354" y1="54417" x2="43490" y2="53500"/>
                        <a14:backgroundMark x1="43490" y1="53500" x2="43698" y2="52167"/>
                        <a14:backgroundMark x1="4367" y1="80205" x2="5052" y2="78417"/>
                        <a14:backgroundMark x1="4583" y1="79000" x2="4635" y2="78917"/>
                        <a14:backgroundMark x1="4635" y1="78833" x2="4635" y2="78833"/>
                        <a14:backgroundMark x1="4740" y1="78500" x2="4635" y2="79417"/>
                        <a14:backgroundMark x1="4531" y1="79417" x2="4323" y2="80083"/>
                      </a14:backgroundRemoval>
                    </a14:imgEffect>
                  </a14:imgLayer>
                </a14:imgProps>
              </a:ext>
            </a:extLst>
          </a:blip>
          <a:srcRect r="76644"/>
          <a:stretch/>
        </p:blipFill>
        <p:spPr>
          <a:xfrm>
            <a:off x="0" y="-4500"/>
            <a:ext cx="1923803" cy="51480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7"/>
          <p:cNvSpPr txBox="1">
            <a:spLocks noGrp="1"/>
          </p:cNvSpPr>
          <p:nvPr>
            <p:ph type="title"/>
          </p:nvPr>
        </p:nvSpPr>
        <p:spPr>
          <a:xfrm>
            <a:off x="355963" y="155009"/>
            <a:ext cx="7688700" cy="535200"/>
          </a:xfrm>
          <a:prstGeom prst="rect">
            <a:avLst/>
          </a:prstGeom>
        </p:spPr>
        <p:txBody>
          <a:bodyPr spcFirstLastPara="1" wrap="square" lIns="91425" tIns="91425" rIns="91425" bIns="91425" anchor="t" anchorCtr="0">
            <a:noAutofit/>
          </a:bodyPr>
          <a:lstStyle/>
          <a:p>
            <a:pPr lvl="0">
              <a:buClr>
                <a:srgbClr val="DB8B3A"/>
              </a:buClr>
            </a:pPr>
            <a:r>
              <a:rPr lang="en-GB" sz="3200" b="1" dirty="0">
                <a:solidFill>
                  <a:srgbClr val="DE8D3B"/>
                </a:solidFill>
                <a:latin typeface="Helvetica" pitchFamily="2" charset="0"/>
                <a:ea typeface="+mn-ea"/>
                <a:cs typeface="+mn-cs"/>
              </a:rPr>
              <a:t>2.1. Location data</a:t>
            </a:r>
            <a:endParaRPr sz="3200" b="1" dirty="0">
              <a:solidFill>
                <a:srgbClr val="DE8D3B"/>
              </a:solidFill>
              <a:latin typeface="Helvetica" pitchFamily="2" charset="0"/>
              <a:ea typeface="+mn-ea"/>
              <a:cs typeface="+mn-cs"/>
            </a:endParaRPr>
          </a:p>
        </p:txBody>
      </p:sp>
      <p:sp>
        <p:nvSpPr>
          <p:cNvPr id="189" name="Google Shape;189;p27"/>
          <p:cNvSpPr txBox="1">
            <a:spLocks noGrp="1"/>
          </p:cNvSpPr>
          <p:nvPr>
            <p:ph type="body" idx="1"/>
          </p:nvPr>
        </p:nvSpPr>
        <p:spPr>
          <a:xfrm>
            <a:off x="346363" y="893408"/>
            <a:ext cx="8451273" cy="4020337"/>
          </a:xfrm>
          <a:prstGeom prst="rect">
            <a:avLst/>
          </a:prstGeom>
        </p:spPr>
        <p:txBody>
          <a:bodyPr spcFirstLastPara="1" wrap="square" lIns="91425" tIns="91425" rIns="91425" bIns="91425" anchor="t" anchorCtr="0">
            <a:noAutofit/>
          </a:bodyPr>
          <a:lstStyle/>
          <a:p>
            <a:pPr marL="0" lvl="0" indent="0">
              <a:buNone/>
            </a:pPr>
            <a:r>
              <a:rPr lang="es" sz="1400" b="1" dirty="0">
                <a:solidFill>
                  <a:srgbClr val="DB8B3A"/>
                </a:solidFill>
                <a:latin typeface="Helvetica" pitchFamily="2" charset="0"/>
              </a:rPr>
              <a:t>Goal: </a:t>
            </a:r>
            <a:r>
              <a:rPr lang="en-GB" sz="1400" dirty="0">
                <a:latin typeface="Helvetica Light" panose="020B0403020202020204" pitchFamily="34" charset="0"/>
              </a:rPr>
              <a:t>This is the main information we want to </a:t>
            </a:r>
            <a:r>
              <a:rPr lang="en-GB" sz="1400" dirty="0" err="1">
                <a:latin typeface="Helvetica Light" panose="020B0403020202020204" pitchFamily="34" charset="0"/>
              </a:rPr>
              <a:t>analyze</a:t>
            </a:r>
            <a:r>
              <a:rPr lang="en-GB" sz="1400" dirty="0">
                <a:latin typeface="Helvetica Light" panose="020B0403020202020204" pitchFamily="34" charset="0"/>
              </a:rPr>
              <a:t>. In order to understand how players collaborate, we use the distance among players in the same teams through the match. </a:t>
            </a:r>
          </a:p>
          <a:p>
            <a:pPr marL="0" lvl="0" indent="0">
              <a:buNone/>
            </a:pPr>
            <a:endParaRPr lang="es" sz="1400" dirty="0">
              <a:latin typeface="Helvetica Light" panose="020B0403020202020204" pitchFamily="34" charset="0"/>
            </a:endParaRPr>
          </a:p>
          <a:p>
            <a:pPr marL="0" lvl="0" indent="0" algn="l" rtl="0">
              <a:spcBef>
                <a:spcPts val="0"/>
              </a:spcBef>
              <a:spcAft>
                <a:spcPts val="0"/>
              </a:spcAft>
              <a:buNone/>
            </a:pPr>
            <a:r>
              <a:rPr lang="es" sz="1400" i="1" dirty="0">
                <a:latin typeface="Helvetica Oblique" pitchFamily="2" charset="0"/>
              </a:rPr>
              <a:t>Problems encountered: </a:t>
            </a:r>
            <a:endParaRPr sz="1400" i="1" dirty="0">
              <a:latin typeface="Helvetica Oblique" pitchFamily="2" charset="0"/>
            </a:endParaRPr>
          </a:p>
          <a:p>
            <a:pPr marL="285750" indent="-285750">
              <a:lnSpc>
                <a:spcPct val="100000"/>
              </a:lnSpc>
              <a:buClr>
                <a:srgbClr val="DB8B3A"/>
              </a:buClr>
            </a:pPr>
            <a:r>
              <a:rPr lang="es" sz="1400" dirty="0">
                <a:latin typeface="Helvetica Light" panose="020B0403020202020204" pitchFamily="34" charset="0"/>
              </a:rPr>
              <a:t>Harmonizing the locations along time (the data showed different moments in time for different players)</a:t>
            </a:r>
            <a:endParaRPr sz="1400" dirty="0">
              <a:latin typeface="Helvetica Light" panose="020B0403020202020204" pitchFamily="34" charset="0"/>
            </a:endParaRPr>
          </a:p>
          <a:p>
            <a:pPr marL="285750" indent="-285750">
              <a:lnSpc>
                <a:spcPct val="100000"/>
              </a:lnSpc>
              <a:buClr>
                <a:srgbClr val="DB8B3A"/>
              </a:buClr>
            </a:pPr>
            <a:r>
              <a:rPr lang="es" sz="1400" dirty="0">
                <a:latin typeface="Helvetica Light" panose="020B0403020202020204" pitchFamily="34" charset="0"/>
              </a:rPr>
              <a:t>Building the function that properly calculated all distances based on location</a:t>
            </a:r>
            <a:endParaRPr sz="1400" dirty="0">
              <a:latin typeface="Helvetica Light" panose="020B0403020202020204" pitchFamily="34" charset="0"/>
            </a:endParaRPr>
          </a:p>
          <a:p>
            <a:pPr marL="285750" indent="-285750">
              <a:lnSpc>
                <a:spcPct val="100000"/>
              </a:lnSpc>
              <a:buClr>
                <a:srgbClr val="DB8B3A"/>
              </a:buClr>
            </a:pPr>
            <a:r>
              <a:rPr lang="es" sz="1400" dirty="0">
                <a:latin typeface="Helvetica Light" panose="020B0403020202020204" pitchFamily="34" charset="0"/>
              </a:rPr>
              <a:t>Creating a categorical variable for the different types of collaboration</a:t>
            </a:r>
          </a:p>
          <a:p>
            <a:pPr marL="0" indent="0">
              <a:lnSpc>
                <a:spcPct val="100000"/>
              </a:lnSpc>
              <a:buClr>
                <a:srgbClr val="DB8B3A"/>
              </a:buClr>
              <a:buNone/>
            </a:pPr>
            <a:endParaRPr sz="1400" dirty="0">
              <a:latin typeface="Helvetica Light" panose="020B0403020202020204" pitchFamily="34" charset="0"/>
            </a:endParaRPr>
          </a:p>
          <a:p>
            <a:pPr marL="0" lvl="0" indent="0" algn="l" rtl="0">
              <a:spcBef>
                <a:spcPts val="0"/>
              </a:spcBef>
              <a:spcAft>
                <a:spcPts val="1600"/>
              </a:spcAft>
              <a:buNone/>
            </a:pPr>
            <a:r>
              <a:rPr lang="es" sz="1400" b="1" dirty="0">
                <a:solidFill>
                  <a:srgbClr val="DB8B3A"/>
                </a:solidFill>
                <a:latin typeface="Helvetica" pitchFamily="2" charset="0"/>
              </a:rPr>
              <a:t>Current state:</a:t>
            </a:r>
          </a:p>
          <a:p>
            <a:pPr marL="0" lvl="0" indent="0" algn="l" rtl="0">
              <a:spcBef>
                <a:spcPts val="0"/>
              </a:spcBef>
              <a:spcAft>
                <a:spcPts val="1600"/>
              </a:spcAft>
              <a:buNone/>
            </a:pPr>
            <a:endParaRPr lang="es" sz="1400" b="1" dirty="0">
              <a:solidFill>
                <a:srgbClr val="DB8B3A"/>
              </a:solidFill>
              <a:latin typeface="Helvetica" pitchFamily="2" charset="0"/>
            </a:endParaRPr>
          </a:p>
          <a:p>
            <a:pPr marL="0" indent="0">
              <a:spcAft>
                <a:spcPts val="1600"/>
              </a:spcAft>
              <a:buNone/>
            </a:pPr>
            <a:r>
              <a:rPr lang="en-US" sz="1400" b="1" dirty="0">
                <a:solidFill>
                  <a:srgbClr val="DB8B3A"/>
                </a:solidFill>
                <a:latin typeface="Helvetica" pitchFamily="2" charset="0"/>
              </a:rPr>
              <a:t>Output variables: </a:t>
            </a:r>
            <a:r>
              <a:rPr lang="en-US" sz="1400" dirty="0">
                <a:latin typeface="Helvetica Light" panose="020B0403020202020204" pitchFamily="34" charset="0"/>
              </a:rPr>
              <a:t>distance1_2_x, distance1_3 _x, distance1_4 _x, distance2_3 _x, distance2_4 _x, distance3_4 _x, distance_centroid1 _x, distance_centroid2 _x, distance_centroid3 _x, distance_centroid4 _x, </a:t>
            </a:r>
            <a:r>
              <a:rPr lang="en-US" sz="1400" dirty="0" err="1">
                <a:latin typeface="Helvetica Light" panose="020B0403020202020204" pitchFamily="34" charset="0"/>
              </a:rPr>
              <a:t>cluster_A</a:t>
            </a:r>
            <a:r>
              <a:rPr lang="en-US" sz="1400" dirty="0">
                <a:latin typeface="Helvetica Light" panose="020B0403020202020204" pitchFamily="34" charset="0"/>
              </a:rPr>
              <a:t> _x, </a:t>
            </a:r>
            <a:r>
              <a:rPr lang="en-US" sz="1400" dirty="0" err="1">
                <a:latin typeface="Helvetica Light" panose="020B0403020202020204" pitchFamily="34" charset="0"/>
              </a:rPr>
              <a:t>cluster_B</a:t>
            </a:r>
            <a:r>
              <a:rPr lang="en-US" sz="1400" dirty="0">
                <a:latin typeface="Helvetica Light" panose="020B0403020202020204" pitchFamily="34" charset="0"/>
              </a:rPr>
              <a:t> _x, </a:t>
            </a:r>
            <a:r>
              <a:rPr lang="en-US" sz="1400" dirty="0" err="1">
                <a:latin typeface="Helvetica Light" panose="020B0403020202020204" pitchFamily="34" charset="0"/>
              </a:rPr>
              <a:t>cluster_C</a:t>
            </a:r>
            <a:r>
              <a:rPr lang="en-US" sz="1400" dirty="0">
                <a:latin typeface="Helvetica Light" panose="020B0403020202020204" pitchFamily="34" charset="0"/>
              </a:rPr>
              <a:t> _x, </a:t>
            </a:r>
            <a:r>
              <a:rPr lang="en-US" sz="1400" dirty="0" err="1">
                <a:latin typeface="Helvetica Light" panose="020B0403020202020204" pitchFamily="34" charset="0"/>
              </a:rPr>
              <a:t>cluster_D</a:t>
            </a:r>
            <a:r>
              <a:rPr lang="en-US" sz="1400" dirty="0">
                <a:latin typeface="Helvetica Light" panose="020B0403020202020204" pitchFamily="34" charset="0"/>
              </a:rPr>
              <a:t> _x, </a:t>
            </a:r>
            <a:r>
              <a:rPr lang="en-US" sz="1400" dirty="0" err="1">
                <a:latin typeface="Helvetica Light" panose="020B0403020202020204" pitchFamily="34" charset="0"/>
              </a:rPr>
              <a:t>n_players_y</a:t>
            </a:r>
            <a:r>
              <a:rPr lang="en-US" sz="1400" dirty="0">
                <a:latin typeface="Helvetica Light" panose="020B0403020202020204" pitchFamily="34" charset="0"/>
              </a:rPr>
              <a:t>, distance1_2_y, distance1_3 _y, distance1_4 _y, distance2_3 _y, distance2_4 _y, distance3_4 _y, distance_centroid1 _y, distance_centroid2 _y, distance_centroid3 _y, distance_centroid4 _y, </a:t>
            </a:r>
            <a:r>
              <a:rPr lang="en-US" sz="1400" dirty="0" err="1">
                <a:latin typeface="Helvetica Light" panose="020B0403020202020204" pitchFamily="34" charset="0"/>
              </a:rPr>
              <a:t>cluster_A</a:t>
            </a:r>
            <a:r>
              <a:rPr lang="en-US" sz="1400" dirty="0">
                <a:latin typeface="Helvetica Light" panose="020B0403020202020204" pitchFamily="34" charset="0"/>
              </a:rPr>
              <a:t> _y, </a:t>
            </a:r>
            <a:r>
              <a:rPr lang="en-US" sz="1400" dirty="0" err="1">
                <a:latin typeface="Helvetica Light" panose="020B0403020202020204" pitchFamily="34" charset="0"/>
              </a:rPr>
              <a:t>cluster_B</a:t>
            </a:r>
            <a:r>
              <a:rPr lang="en-US" sz="1400" dirty="0">
                <a:latin typeface="Helvetica Light" panose="020B0403020202020204" pitchFamily="34" charset="0"/>
              </a:rPr>
              <a:t> _y, </a:t>
            </a:r>
            <a:r>
              <a:rPr lang="en-US" sz="1400" dirty="0" err="1">
                <a:latin typeface="Helvetica Light" panose="020B0403020202020204" pitchFamily="34" charset="0"/>
              </a:rPr>
              <a:t>cluster_C</a:t>
            </a:r>
            <a:r>
              <a:rPr lang="en-US" sz="1400" dirty="0">
                <a:latin typeface="Helvetica Light" panose="020B0403020202020204" pitchFamily="34" charset="0"/>
              </a:rPr>
              <a:t> _y, </a:t>
            </a:r>
            <a:r>
              <a:rPr lang="en-US" sz="1400" dirty="0" err="1">
                <a:latin typeface="Helvetica Light" panose="020B0403020202020204" pitchFamily="34" charset="0"/>
              </a:rPr>
              <a:t>cluster_D</a:t>
            </a:r>
            <a:r>
              <a:rPr lang="en-US" sz="1400" dirty="0">
                <a:latin typeface="Helvetica Light" panose="020B0403020202020204" pitchFamily="34" charset="0"/>
              </a:rPr>
              <a:t> _y, </a:t>
            </a:r>
            <a:r>
              <a:rPr lang="en-US" sz="1400" dirty="0" err="1">
                <a:latin typeface="Helvetica Light" panose="020B0403020202020204" pitchFamily="34" charset="0"/>
              </a:rPr>
              <a:t>agility_y</a:t>
            </a:r>
            <a:endParaRPr lang="en-US" sz="1400" dirty="0">
              <a:latin typeface="Helvetica Light" panose="020B0403020202020204" pitchFamily="34" charset="0"/>
            </a:endParaRPr>
          </a:p>
          <a:p>
            <a:pPr marL="0" lvl="0" indent="0" algn="l" rtl="0">
              <a:spcBef>
                <a:spcPts val="0"/>
              </a:spcBef>
              <a:spcAft>
                <a:spcPts val="1600"/>
              </a:spcAft>
              <a:buNone/>
            </a:pPr>
            <a:endParaRPr sz="1600" dirty="0">
              <a:latin typeface="Helvetica Light" panose="020B040302020202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pic>
        <p:nvPicPr>
          <p:cNvPr id="194" name="Google Shape;194;p28"/>
          <p:cNvPicPr preferRelativeResize="0"/>
          <p:nvPr/>
        </p:nvPicPr>
        <p:blipFill rotWithShape="1">
          <a:blip r:embed="rId3">
            <a:alphaModFix/>
          </a:blip>
          <a:srcRect l="20992" t="21301" r="15927" b="5272"/>
          <a:stretch/>
        </p:blipFill>
        <p:spPr>
          <a:xfrm>
            <a:off x="80375" y="50950"/>
            <a:ext cx="4862573" cy="3183824"/>
          </a:xfrm>
          <a:prstGeom prst="rect">
            <a:avLst/>
          </a:prstGeom>
          <a:noFill/>
          <a:ln>
            <a:noFill/>
          </a:ln>
        </p:spPr>
      </p:pic>
      <p:sp>
        <p:nvSpPr>
          <p:cNvPr id="195" name="Google Shape;195;p28"/>
          <p:cNvSpPr txBox="1">
            <a:spLocks noGrp="1"/>
          </p:cNvSpPr>
          <p:nvPr>
            <p:ph type="body" idx="1"/>
          </p:nvPr>
        </p:nvSpPr>
        <p:spPr>
          <a:xfrm>
            <a:off x="1687132" y="3367950"/>
            <a:ext cx="1376231" cy="46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latin typeface="Helvetica" pitchFamily="2" charset="0"/>
              </a:rPr>
              <a:t>From this</a:t>
            </a:r>
            <a:endParaRPr dirty="0">
              <a:latin typeface="Helvetica" pitchFamily="2" charset="0"/>
            </a:endParaRPr>
          </a:p>
        </p:txBody>
      </p:sp>
      <p:sp>
        <p:nvSpPr>
          <p:cNvPr id="196" name="Google Shape;196;p28"/>
          <p:cNvSpPr txBox="1">
            <a:spLocks noGrp="1"/>
          </p:cNvSpPr>
          <p:nvPr>
            <p:ph type="body" idx="4294967295"/>
          </p:nvPr>
        </p:nvSpPr>
        <p:spPr>
          <a:xfrm>
            <a:off x="7680080" y="1182487"/>
            <a:ext cx="1103312" cy="46037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latin typeface="Helvetica" pitchFamily="2" charset="0"/>
              </a:rPr>
              <a:t>To this</a:t>
            </a:r>
            <a:endParaRPr dirty="0">
              <a:latin typeface="Helvetica" pitchFamily="2" charset="0"/>
            </a:endParaRPr>
          </a:p>
        </p:txBody>
      </p:sp>
      <p:pic>
        <p:nvPicPr>
          <p:cNvPr id="197" name="Google Shape;197;p28"/>
          <p:cNvPicPr preferRelativeResize="0"/>
          <p:nvPr/>
        </p:nvPicPr>
        <p:blipFill rotWithShape="1">
          <a:blip r:embed="rId4">
            <a:alphaModFix/>
          </a:blip>
          <a:srcRect l="21973" t="36526" r="31225" b="8004"/>
          <a:stretch/>
        </p:blipFill>
        <p:spPr>
          <a:xfrm>
            <a:off x="4299650" y="1713725"/>
            <a:ext cx="4651248" cy="3100850"/>
          </a:xfrm>
          <a:prstGeom prst="rect">
            <a:avLst/>
          </a:prstGeom>
          <a:noFill/>
          <a:ln>
            <a:noFill/>
          </a:ln>
        </p:spPr>
      </p:pic>
      <p:cxnSp>
        <p:nvCxnSpPr>
          <p:cNvPr id="198" name="Google Shape;198;p28"/>
          <p:cNvCxnSpPr/>
          <p:nvPr/>
        </p:nvCxnSpPr>
        <p:spPr>
          <a:xfrm>
            <a:off x="3402813" y="3338250"/>
            <a:ext cx="683100" cy="519900"/>
          </a:xfrm>
          <a:prstGeom prst="curvedConnector3">
            <a:avLst>
              <a:gd name="adj1" fmla="val 15312"/>
            </a:avLst>
          </a:prstGeom>
          <a:noFill/>
          <a:ln w="19050" cap="flat" cmpd="sng">
            <a:solidFill>
              <a:schemeClr val="dk2"/>
            </a:solidFill>
            <a:prstDash val="solid"/>
            <a:round/>
            <a:headEnd type="none" w="med" len="med"/>
            <a:tailEnd type="stealth"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4"/>
          <p:cNvSpPr txBox="1">
            <a:spLocks noGrp="1"/>
          </p:cNvSpPr>
          <p:nvPr>
            <p:ph type="title"/>
          </p:nvPr>
        </p:nvSpPr>
        <p:spPr>
          <a:xfrm>
            <a:off x="329782" y="156067"/>
            <a:ext cx="7688700" cy="535200"/>
          </a:xfrm>
          <a:prstGeom prst="rect">
            <a:avLst/>
          </a:prstGeom>
        </p:spPr>
        <p:txBody>
          <a:bodyPr spcFirstLastPara="1" wrap="square" lIns="91425" tIns="91425" rIns="91425" bIns="91425" anchor="t" anchorCtr="0">
            <a:noAutofit/>
          </a:bodyPr>
          <a:lstStyle/>
          <a:p>
            <a:pPr>
              <a:buClr>
                <a:srgbClr val="DB8B3A"/>
              </a:buClr>
            </a:pPr>
            <a:r>
              <a:rPr lang="en-GB" sz="3200" b="1" dirty="0">
                <a:solidFill>
                  <a:srgbClr val="DE8D3B"/>
                </a:solidFill>
                <a:latin typeface="Helvetica" pitchFamily="2" charset="0"/>
                <a:ea typeface="+mn-ea"/>
                <a:cs typeface="+mn-cs"/>
              </a:rPr>
              <a:t>2.2. Risk taking data</a:t>
            </a:r>
            <a:endParaRPr sz="3200" b="1" dirty="0">
              <a:solidFill>
                <a:srgbClr val="DE8D3B"/>
              </a:solidFill>
              <a:latin typeface="Helvetica" pitchFamily="2" charset="0"/>
              <a:ea typeface="+mn-ea"/>
              <a:cs typeface="+mn-cs"/>
            </a:endParaRPr>
          </a:p>
        </p:txBody>
      </p:sp>
      <p:sp>
        <p:nvSpPr>
          <p:cNvPr id="167" name="Google Shape;167;p24"/>
          <p:cNvSpPr txBox="1">
            <a:spLocks noGrp="1"/>
          </p:cNvSpPr>
          <p:nvPr>
            <p:ph type="body" idx="1"/>
          </p:nvPr>
        </p:nvSpPr>
        <p:spPr>
          <a:xfrm>
            <a:off x="727650" y="807609"/>
            <a:ext cx="7688700" cy="352828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600" b="1" dirty="0">
                <a:solidFill>
                  <a:srgbClr val="DB8B3A"/>
                </a:solidFill>
                <a:latin typeface="Helvetica" pitchFamily="2" charset="0"/>
              </a:rPr>
              <a:t>Goal:  </a:t>
            </a:r>
            <a:r>
              <a:rPr lang="es" sz="1600" dirty="0">
                <a:latin typeface="Helvetica Light" panose="020B0403020202020204" pitchFamily="34" charset="0"/>
              </a:rPr>
              <a:t>We want to know whether landing and being in risky areas is a good strategy. To do it we need to collect landing data and create a heatmap. Then we can create a variable that states whether player lands or is located in a risky area or not.</a:t>
            </a:r>
            <a:endParaRPr sz="1600" dirty="0">
              <a:latin typeface="Helvetica Light" panose="020B0403020202020204" pitchFamily="34" charset="0"/>
            </a:endParaRPr>
          </a:p>
          <a:p>
            <a:pPr marL="0" lvl="0" indent="0" algn="l" rtl="0">
              <a:spcBef>
                <a:spcPts val="1600"/>
              </a:spcBef>
              <a:spcAft>
                <a:spcPts val="0"/>
              </a:spcAft>
              <a:buNone/>
            </a:pPr>
            <a:r>
              <a:rPr lang="es" sz="1600" i="1" dirty="0">
                <a:latin typeface="Helvetica Oblique" pitchFamily="2" charset="0"/>
              </a:rPr>
              <a:t>Problems encountered</a:t>
            </a:r>
            <a:endParaRPr sz="1600" i="1" dirty="0">
              <a:latin typeface="Helvetica Oblique" pitchFamily="2" charset="0"/>
            </a:endParaRPr>
          </a:p>
          <a:p>
            <a:pPr>
              <a:spcBef>
                <a:spcPts val="1600"/>
              </a:spcBef>
              <a:buClr>
                <a:srgbClr val="DB8B3A"/>
              </a:buClr>
            </a:pPr>
            <a:r>
              <a:rPr lang="es" sz="1600" dirty="0">
                <a:latin typeface="Helvetica Light" panose="020B0403020202020204" pitchFamily="34" charset="0"/>
              </a:rPr>
              <a:t>Need to differentiate between different maps</a:t>
            </a:r>
            <a:endParaRPr sz="1600" dirty="0">
              <a:latin typeface="Helvetica Light" panose="020B0403020202020204" pitchFamily="34" charset="0"/>
            </a:endParaRPr>
          </a:p>
          <a:p>
            <a:pPr>
              <a:buClr>
                <a:srgbClr val="DB8B3A"/>
              </a:buClr>
            </a:pPr>
            <a:r>
              <a:rPr lang="es" sz="1600" dirty="0">
                <a:latin typeface="Helvetica Light" panose="020B0403020202020204" pitchFamily="34" charset="0"/>
              </a:rPr>
              <a:t>Founding a way to extract data and store it as a heatmap</a:t>
            </a:r>
          </a:p>
          <a:p>
            <a:pPr>
              <a:buClr>
                <a:srgbClr val="DB8B3A"/>
              </a:buClr>
            </a:pPr>
            <a:r>
              <a:rPr lang="es" sz="1600" dirty="0">
                <a:latin typeface="Helvetica Light" panose="020B0403020202020204" pitchFamily="34" charset="0"/>
              </a:rPr>
              <a:t>Adding risk variable to the cleaned location data</a:t>
            </a:r>
            <a:endParaRPr sz="1600" dirty="0">
              <a:latin typeface="Helvetica Light" panose="020B0403020202020204" pitchFamily="34" charset="0"/>
            </a:endParaRPr>
          </a:p>
          <a:p>
            <a:pPr marL="0" indent="0">
              <a:spcBef>
                <a:spcPts val="1600"/>
              </a:spcBef>
              <a:spcAft>
                <a:spcPts val="1600"/>
              </a:spcAft>
              <a:buNone/>
            </a:pPr>
            <a:r>
              <a:rPr lang="es" sz="1600" b="1" dirty="0">
                <a:solidFill>
                  <a:srgbClr val="DB8B3A"/>
                </a:solidFill>
                <a:latin typeface="Helvetica" pitchFamily="2" charset="0"/>
              </a:rPr>
              <a:t>Current state: </a:t>
            </a:r>
            <a:r>
              <a:rPr lang="en-GB" sz="1600" dirty="0">
                <a:latin typeface="Helvetica Light" panose="020B0403020202020204" pitchFamily="34" charset="0"/>
              </a:rPr>
              <a:t>We have collected and transformed enough data to successfully create heatmaps for four active maps and added risk variables to cleaned data</a:t>
            </a:r>
          </a:p>
          <a:p>
            <a:pPr marL="0" indent="0">
              <a:spcBef>
                <a:spcPts val="1600"/>
              </a:spcBef>
              <a:spcAft>
                <a:spcPts val="1600"/>
              </a:spcAft>
              <a:buNone/>
            </a:pPr>
            <a:r>
              <a:rPr lang="es" sz="1600" b="1" dirty="0">
                <a:solidFill>
                  <a:srgbClr val="DB8B3A"/>
                </a:solidFill>
                <a:latin typeface="Helvetica" pitchFamily="2" charset="0"/>
              </a:rPr>
              <a:t>Output variables: </a:t>
            </a:r>
            <a:r>
              <a:rPr lang="es" sz="1600" dirty="0">
                <a:latin typeface="Helvetica Light" panose="020B0403020202020204" pitchFamily="34" charset="0"/>
              </a:rPr>
              <a:t>landing_risk1, landing_risk2, landing_risk3, landing_risk4, risk1, risk2, risk3, risk4, risk_std1, risk_std2, risk_std3, risk_std4,</a:t>
            </a:r>
            <a:endParaRPr sz="1600" dirty="0">
              <a:latin typeface="Helvetica Light" panose="020B040302020202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grpSp>
        <p:nvGrpSpPr>
          <p:cNvPr id="4" name="Group 3">
            <a:extLst>
              <a:ext uri="{FF2B5EF4-FFF2-40B4-BE49-F238E27FC236}">
                <a16:creationId xmlns:a16="http://schemas.microsoft.com/office/drawing/2014/main" id="{00912AE1-C651-E542-90C5-CB322E1F03A8}"/>
              </a:ext>
            </a:extLst>
          </p:cNvPr>
          <p:cNvGrpSpPr/>
          <p:nvPr/>
        </p:nvGrpSpPr>
        <p:grpSpPr>
          <a:xfrm>
            <a:off x="3989393" y="806386"/>
            <a:ext cx="4729150" cy="4185711"/>
            <a:chOff x="1955786" y="1548888"/>
            <a:chExt cx="3372378" cy="2984849"/>
          </a:xfrm>
        </p:grpSpPr>
        <p:pic>
          <p:nvPicPr>
            <p:cNvPr id="174" name="Google Shape;174;p25"/>
            <p:cNvPicPr preferRelativeResize="0"/>
            <p:nvPr/>
          </p:nvPicPr>
          <p:blipFill rotWithShape="1">
            <a:blip r:embed="rId3">
              <a:alphaModFix/>
            </a:blip>
            <a:srcRect t="5746" b="5746"/>
            <a:stretch/>
          </p:blipFill>
          <p:spPr>
            <a:xfrm>
              <a:off x="1955787" y="1548888"/>
              <a:ext cx="3372377" cy="2984849"/>
            </a:xfrm>
            <a:prstGeom prst="rect">
              <a:avLst/>
            </a:prstGeom>
            <a:noFill/>
            <a:ln>
              <a:noFill/>
            </a:ln>
          </p:spPr>
        </p:pic>
        <p:pic>
          <p:nvPicPr>
            <p:cNvPr id="175" name="Google Shape;175;p25"/>
            <p:cNvPicPr preferRelativeResize="0"/>
            <p:nvPr/>
          </p:nvPicPr>
          <p:blipFill>
            <a:blip r:embed="rId4">
              <a:alphaModFix amt="59000"/>
              <a:extLst>
                <a:ext uri="{BEBA8EAE-BF5A-486C-A8C5-ECC9F3942E4B}">
                  <a14:imgProps xmlns:a14="http://schemas.microsoft.com/office/drawing/2010/main">
                    <a14:imgLayer r:embed="rId5">
                      <a14:imgEffect>
                        <a14:saturation sat="379000"/>
                      </a14:imgEffect>
                      <a14:imgEffect>
                        <a14:brightnessContrast bright="31000" contrast="6000"/>
                      </a14:imgEffect>
                    </a14:imgLayer>
                  </a14:imgProps>
                </a:ext>
              </a:extLst>
            </a:blip>
            <a:stretch>
              <a:fillRect/>
            </a:stretch>
          </p:blipFill>
          <p:spPr>
            <a:xfrm>
              <a:off x="1955786" y="1548888"/>
              <a:ext cx="3372377" cy="2984849"/>
            </a:xfrm>
            <a:prstGeom prst="rect">
              <a:avLst/>
            </a:prstGeom>
            <a:noFill/>
            <a:ln>
              <a:noFill/>
            </a:ln>
          </p:spPr>
        </p:pic>
      </p:grpSp>
      <p:sp>
        <p:nvSpPr>
          <p:cNvPr id="8" name="Google Shape;166;p24">
            <a:extLst>
              <a:ext uri="{FF2B5EF4-FFF2-40B4-BE49-F238E27FC236}">
                <a16:creationId xmlns:a16="http://schemas.microsoft.com/office/drawing/2014/main" id="{0DE64B97-6EE0-1C4F-813F-DC797E42E475}"/>
              </a:ext>
            </a:extLst>
          </p:cNvPr>
          <p:cNvSpPr txBox="1">
            <a:spLocks/>
          </p:cNvSpPr>
          <p:nvPr/>
        </p:nvSpPr>
        <p:spPr>
          <a:xfrm>
            <a:off x="4554538" y="271186"/>
            <a:ext cx="4072563" cy="535200"/>
          </a:xfrm>
          <a:prstGeom prst="rect">
            <a:avLst/>
          </a:prstGeom>
        </p:spPr>
        <p:txBody>
          <a:bodyPr spcFirstLastPara="1" vert="horz" wrap="square" lIns="91425" tIns="91425" rIns="91425" bIns="91425" rtlCol="0" anchor="t" anchorCtr="0">
            <a:noAutofit/>
          </a:bodyPr>
          <a:lstStyle>
            <a:lvl1pPr lvl="0" algn="l" defTabSz="685800" rtl="0" eaLnBrk="1" latinLnBrk="0" hangingPunct="1">
              <a:lnSpc>
                <a:spcPct val="90000"/>
              </a:lnSpc>
              <a:spcBef>
                <a:spcPts val="0"/>
              </a:spcBef>
              <a:spcAft>
                <a:spcPts val="0"/>
              </a:spcAft>
              <a:buClr>
                <a:schemeClr val="dk2"/>
              </a:buClr>
              <a:buSzPts val="2600"/>
              <a:buNone/>
              <a:defRPr sz="2600" kern="1200">
                <a:solidFill>
                  <a:schemeClr val="dk2"/>
                </a:solidFill>
                <a:latin typeface="+mj-lt"/>
                <a:ea typeface="+mj-ea"/>
                <a:cs typeface="+mj-cs"/>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pPr marL="514350" indent="-514350">
              <a:buClr>
                <a:srgbClr val="DB8B3A"/>
              </a:buClr>
              <a:buFont typeface="+mj-lt"/>
              <a:buAutoNum type="arabicPeriod" startAt="2"/>
            </a:pPr>
            <a:r>
              <a:rPr lang="en-GB" sz="3200" b="1" dirty="0">
                <a:solidFill>
                  <a:srgbClr val="DE8D3B"/>
                </a:solidFill>
                <a:latin typeface="Helvetica" pitchFamily="2" charset="0"/>
                <a:ea typeface="+mn-ea"/>
                <a:cs typeface="+mn-cs"/>
              </a:rPr>
              <a:t>Heatmap: </a:t>
            </a:r>
            <a:r>
              <a:rPr lang="en-GB" sz="3200" dirty="0" err="1">
                <a:solidFill>
                  <a:schemeClr val="tx1"/>
                </a:solidFill>
                <a:latin typeface="Helvetica Light" panose="020B0403020202020204" pitchFamily="34" charset="0"/>
              </a:rPr>
              <a:t>Karakin</a:t>
            </a:r>
            <a:endParaRPr lang="en-GB" sz="3200" dirty="0">
              <a:solidFill>
                <a:schemeClr val="tx1"/>
              </a:solidFill>
              <a:latin typeface="Helvetica Light" panose="020B0403020202020204" pitchFamily="34" charset="0"/>
            </a:endParaRPr>
          </a:p>
          <a:p>
            <a:pPr marL="514350" indent="-514350">
              <a:buClr>
                <a:srgbClr val="DB8B3A"/>
              </a:buClr>
              <a:buFont typeface="+mj-lt"/>
              <a:buAutoNum type="arabicPeriod" startAt="2"/>
            </a:pPr>
            <a:endParaRPr lang="en-GB" sz="3200" b="1" dirty="0">
              <a:solidFill>
                <a:srgbClr val="DE8D3B"/>
              </a:solidFill>
              <a:latin typeface="Helvetica" pitchFamily="2" charset="0"/>
              <a:ea typeface="+mn-ea"/>
              <a:cs typeface="+mn-cs"/>
            </a:endParaRPr>
          </a:p>
        </p:txBody>
      </p:sp>
      <p:pic>
        <p:nvPicPr>
          <p:cNvPr id="10" name="Picture 9" descr="A close up of a logo&#10;&#10;Description automatically generated">
            <a:extLst>
              <a:ext uri="{FF2B5EF4-FFF2-40B4-BE49-F238E27FC236}">
                <a16:creationId xmlns:a16="http://schemas.microsoft.com/office/drawing/2014/main" id="{71ACE680-40D0-8A4A-8C3F-B5FC96539F07}"/>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250" b="99917" l="625" r="90000">
                        <a14:foregroundMark x1="10833" y1="11750" x2="4323" y2="54417"/>
                        <a14:foregroundMark x1="3906" y1="6000" x2="3906" y2="6000"/>
                        <a14:foregroundMark x1="4591" y1="78833" x2="4606" y2="79472"/>
                        <a14:foregroundMark x1="2760" y1="4167" x2="4591" y2="78833"/>
                        <a14:foregroundMark x1="4546" y1="78833" x2="3750" y2="62500"/>
                        <a14:foregroundMark x1="1302" y1="76333" x2="833" y2="88333"/>
                        <a14:foregroundMark x1="833" y1="88333" x2="729" y2="88583"/>
                        <a14:foregroundMark x1="5625" y1="97333" x2="13021" y2="68917"/>
                        <a14:foregroundMark x1="13021" y1="68917" x2="7187" y2="99917"/>
                        <a14:foregroundMark x1="2604" y1="2750" x2="15521" y2="0"/>
                        <a14:foregroundMark x1="15521" y1="0" x2="2031" y2="250"/>
                        <a14:foregroundMark x1="2031" y1="250" x2="7760" y2="2333"/>
                        <a14:foregroundMark x1="7760" y1="2333" x2="1667" y2="667"/>
                        <a14:foregroundMark x1="1667" y1="667" x2="7708" y2="0"/>
                        <a14:foregroundMark x1="7708" y1="0" x2="19792" y2="250"/>
                        <a14:foregroundMark x1="19792" y1="250" x2="20313" y2="1167"/>
                        <a14:foregroundMark x1="52604" y1="43833" x2="68333" y2="44500"/>
                        <a14:foregroundMark x1="4115" y1="78833" x2="4167" y2="78750"/>
                        <a14:foregroundMark x1="3333" y1="81583" x2="3333" y2="79083"/>
                        <a14:foregroundMark x1="3594" y1="80833" x2="3594" y2="80833"/>
                        <a14:foregroundMark x1="3490" y1="79917" x2="3229" y2="81917"/>
                        <a14:foregroundMark x1="3333" y1="81250" x2="4167" y2="78250"/>
                        <a14:foregroundMark x1="3229" y1="80583" x2="3229" y2="80583"/>
                        <a14:foregroundMark x1="3281" y1="81833" x2="3281" y2="81833"/>
                        <a14:foregroundMark x1="3750" y1="80000" x2="3333" y2="82583"/>
                        <a14:backgroundMark x1="5313" y1="80500" x2="4635" y2="81000"/>
                        <a14:backgroundMark x1="4706" y1="80386" x2="5208" y2="79583"/>
                        <a14:backgroundMark x1="4740" y1="79583" x2="4635" y2="79333"/>
                        <a14:backgroundMark x1="4896" y1="80083" x2="4896" y2="79833"/>
                        <a14:backgroundMark x1="4896" y1="79583" x2="3989" y2="80583"/>
                        <a14:backgroundMark x1="2448" y1="91083" x2="4896" y2="82250"/>
                        <a14:backgroundMark x1="4896" y1="82250" x2="4896" y2="80083"/>
                        <a14:backgroundMark x1="49740" y1="54917" x2="50625" y2="50500"/>
                        <a14:backgroundMark x1="48281" y1="54667" x2="48438" y2="53083"/>
                        <a14:backgroundMark x1="44688" y1="53750" x2="45417" y2="52583"/>
                        <a14:backgroundMark x1="73802" y1="56083" x2="74375" y2="55333"/>
                        <a14:backgroundMark x1="80885" y1="55333" x2="37240" y2="55250"/>
                        <a14:backgroundMark x1="37240" y1="55250" x2="42813" y2="51000"/>
                        <a14:backgroundMark x1="42813" y1="51000" x2="52604" y2="50250"/>
                        <a14:backgroundMark x1="52604" y1="50250" x2="62552" y2="52167"/>
                        <a14:backgroundMark x1="62552" y1="52167" x2="69010" y2="51917"/>
                        <a14:backgroundMark x1="69010" y1="51917" x2="73073" y2="51917"/>
                        <a14:backgroundMark x1="77708" y1="52333" x2="47188" y2="54583"/>
                        <a14:backgroundMark x1="47188" y1="54583" x2="76094" y2="49583"/>
                        <a14:backgroundMark x1="76094" y1="49583" x2="46563" y2="52167"/>
                        <a14:backgroundMark x1="46563" y1="52167" x2="80938" y2="48667"/>
                        <a14:backgroundMark x1="80938" y1="48667" x2="65573" y2="54667"/>
                        <a14:backgroundMark x1="65573" y1="54667" x2="58958" y2="54750"/>
                        <a14:backgroundMark x1="58958" y1="54750" x2="66354" y2="54417"/>
                        <a14:backgroundMark x1="66354" y1="54417" x2="43490" y2="53500"/>
                        <a14:backgroundMark x1="43490" y1="53500" x2="43698" y2="52167"/>
                        <a14:backgroundMark x1="4367" y1="80205" x2="5052" y2="78417"/>
                        <a14:backgroundMark x1="4583" y1="79000" x2="4635" y2="78917"/>
                        <a14:backgroundMark x1="4635" y1="78833" x2="4635" y2="78833"/>
                        <a14:backgroundMark x1="4740" y1="78500" x2="4635" y2="79417"/>
                        <a14:backgroundMark x1="4531" y1="79417" x2="4323" y2="80083"/>
                      </a14:backgroundRemoval>
                    </a14:imgEffect>
                  </a14:imgLayer>
                </a14:imgProps>
              </a:ext>
            </a:extLst>
          </a:blip>
          <a:srcRect r="76644"/>
          <a:stretch/>
        </p:blipFill>
        <p:spPr>
          <a:xfrm>
            <a:off x="0" y="-4500"/>
            <a:ext cx="1923803" cy="5148000"/>
          </a:xfrm>
          <a:prstGeom prst="rect">
            <a:avLst/>
          </a:prstGeom>
        </p:spPr>
      </p:pic>
    </p:spTree>
    <p:extLst>
      <p:ext uri="{BB962C8B-B14F-4D97-AF65-F5344CB8AC3E}">
        <p14:creationId xmlns:p14="http://schemas.microsoft.com/office/powerpoint/2010/main" val="38979891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pic>
        <p:nvPicPr>
          <p:cNvPr id="183" name="Google Shape;183;p26"/>
          <p:cNvPicPr preferRelativeResize="0"/>
          <p:nvPr/>
        </p:nvPicPr>
        <p:blipFill>
          <a:blip r:embed="rId3">
            <a:alphaModFix/>
          </a:blip>
          <a:stretch>
            <a:fillRect/>
          </a:stretch>
        </p:blipFill>
        <p:spPr>
          <a:xfrm>
            <a:off x="4467497" y="781751"/>
            <a:ext cx="4197274" cy="4197273"/>
          </a:xfrm>
          <a:prstGeom prst="rect">
            <a:avLst/>
          </a:prstGeom>
          <a:noFill/>
          <a:ln>
            <a:noFill/>
          </a:ln>
        </p:spPr>
      </p:pic>
      <p:pic>
        <p:nvPicPr>
          <p:cNvPr id="7" name="Google Shape;182;p26">
            <a:extLst>
              <a:ext uri="{FF2B5EF4-FFF2-40B4-BE49-F238E27FC236}">
                <a16:creationId xmlns:a16="http://schemas.microsoft.com/office/drawing/2014/main" id="{37695B18-2B52-2C4B-BCC0-4E2A3D51F321}"/>
              </a:ext>
            </a:extLst>
          </p:cNvPr>
          <p:cNvPicPr preferRelativeResize="0"/>
          <p:nvPr/>
        </p:nvPicPr>
        <p:blipFill rotWithShape="1">
          <a:blip r:embed="rId4">
            <a:alphaModFix amt="71000"/>
            <a:extLst>
              <a:ext uri="{BEBA8EAE-BF5A-486C-A8C5-ECC9F3942E4B}">
                <a14:imgProps xmlns:a14="http://schemas.microsoft.com/office/drawing/2010/main">
                  <a14:imgLayer r:embed="rId5">
                    <a14:imgEffect>
                      <a14:sharpenSoften amount="36000"/>
                    </a14:imgEffect>
                    <a14:imgEffect>
                      <a14:saturation sat="145000"/>
                    </a14:imgEffect>
                    <a14:imgEffect>
                      <a14:brightnessContrast bright="28000" contrast="-10000"/>
                    </a14:imgEffect>
                  </a14:imgLayer>
                </a14:imgProps>
              </a:ext>
            </a:extLst>
          </a:blip>
          <a:srcRect l="2729" r="5880"/>
          <a:stretch/>
        </p:blipFill>
        <p:spPr>
          <a:xfrm>
            <a:off x="4467497" y="781750"/>
            <a:ext cx="4197274" cy="4197600"/>
          </a:xfrm>
          <a:prstGeom prst="rect">
            <a:avLst/>
          </a:prstGeom>
          <a:noFill/>
          <a:ln>
            <a:noFill/>
          </a:ln>
        </p:spPr>
      </p:pic>
      <p:sp>
        <p:nvSpPr>
          <p:cNvPr id="9" name="Google Shape;166;p24">
            <a:extLst>
              <a:ext uri="{FF2B5EF4-FFF2-40B4-BE49-F238E27FC236}">
                <a16:creationId xmlns:a16="http://schemas.microsoft.com/office/drawing/2014/main" id="{09327E26-C774-C74A-B71D-12C731670646}"/>
              </a:ext>
            </a:extLst>
          </p:cNvPr>
          <p:cNvSpPr txBox="1">
            <a:spLocks/>
          </p:cNvSpPr>
          <p:nvPr/>
        </p:nvSpPr>
        <p:spPr>
          <a:xfrm>
            <a:off x="4554538" y="271186"/>
            <a:ext cx="4072563" cy="535200"/>
          </a:xfrm>
          <a:prstGeom prst="rect">
            <a:avLst/>
          </a:prstGeom>
        </p:spPr>
        <p:txBody>
          <a:bodyPr spcFirstLastPara="1" vert="horz" wrap="square" lIns="91425" tIns="91425" rIns="91425" bIns="91425" rtlCol="0" anchor="t" anchorCtr="0">
            <a:noAutofit/>
          </a:bodyPr>
          <a:lstStyle>
            <a:lvl1pPr lvl="0" algn="l" defTabSz="685800" rtl="0" eaLnBrk="1" latinLnBrk="0" hangingPunct="1">
              <a:lnSpc>
                <a:spcPct val="90000"/>
              </a:lnSpc>
              <a:spcBef>
                <a:spcPts val="0"/>
              </a:spcBef>
              <a:spcAft>
                <a:spcPts val="0"/>
              </a:spcAft>
              <a:buClr>
                <a:schemeClr val="dk2"/>
              </a:buClr>
              <a:buSzPts val="2600"/>
              <a:buNone/>
              <a:defRPr sz="2600" kern="1200">
                <a:solidFill>
                  <a:schemeClr val="dk2"/>
                </a:solidFill>
                <a:latin typeface="+mj-lt"/>
                <a:ea typeface="+mj-ea"/>
                <a:cs typeface="+mj-cs"/>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pPr marL="514350" indent="-514350">
              <a:buClr>
                <a:srgbClr val="DB8B3A"/>
              </a:buClr>
              <a:buFont typeface="+mj-lt"/>
              <a:buAutoNum type="arabicPeriod" startAt="2"/>
            </a:pPr>
            <a:r>
              <a:rPr lang="en-GB" sz="3200" b="1" dirty="0">
                <a:solidFill>
                  <a:srgbClr val="DE8D3B"/>
                </a:solidFill>
                <a:latin typeface="Helvetica" pitchFamily="2" charset="0"/>
                <a:ea typeface="+mn-ea"/>
                <a:cs typeface="+mn-cs"/>
              </a:rPr>
              <a:t>Heatmap: </a:t>
            </a:r>
            <a:r>
              <a:rPr lang="en-GB" sz="3200" dirty="0" err="1">
                <a:solidFill>
                  <a:schemeClr val="tx1"/>
                </a:solidFill>
                <a:latin typeface="Helvetica Light" panose="020B0403020202020204" pitchFamily="34" charset="0"/>
              </a:rPr>
              <a:t>Sanhok</a:t>
            </a:r>
            <a:endParaRPr lang="en-GB" sz="3200" dirty="0">
              <a:solidFill>
                <a:schemeClr val="tx1"/>
              </a:solidFill>
              <a:latin typeface="Helvetica Light" panose="020B0403020202020204" pitchFamily="34" charset="0"/>
            </a:endParaRPr>
          </a:p>
          <a:p>
            <a:pPr marL="514350" indent="-514350">
              <a:buClr>
                <a:srgbClr val="DB8B3A"/>
              </a:buClr>
              <a:buFont typeface="+mj-lt"/>
              <a:buAutoNum type="arabicPeriod" startAt="2"/>
            </a:pPr>
            <a:endParaRPr lang="en-GB" sz="3200" dirty="0">
              <a:solidFill>
                <a:schemeClr val="tx1"/>
              </a:solidFill>
              <a:latin typeface="Helvetica Light" panose="020B0403020202020204" pitchFamily="34" charset="0"/>
            </a:endParaRPr>
          </a:p>
          <a:p>
            <a:pPr marL="514350" indent="-514350">
              <a:buClr>
                <a:srgbClr val="DB8B3A"/>
              </a:buClr>
              <a:buFont typeface="+mj-lt"/>
              <a:buAutoNum type="arabicPeriod" startAt="2"/>
            </a:pPr>
            <a:endParaRPr lang="en-GB" sz="3200" b="1" dirty="0">
              <a:solidFill>
                <a:srgbClr val="DE8D3B"/>
              </a:solidFill>
              <a:latin typeface="Helvetica" pitchFamily="2" charset="0"/>
              <a:ea typeface="+mn-ea"/>
              <a:cs typeface="+mn-cs"/>
            </a:endParaRPr>
          </a:p>
        </p:txBody>
      </p:sp>
      <p:pic>
        <p:nvPicPr>
          <p:cNvPr id="12" name="Picture 11" descr="A close up of a logo&#10;&#10;Description automatically generated">
            <a:extLst>
              <a:ext uri="{FF2B5EF4-FFF2-40B4-BE49-F238E27FC236}">
                <a16:creationId xmlns:a16="http://schemas.microsoft.com/office/drawing/2014/main" id="{9C405098-FDAC-3F4E-84B4-8B1A1CEF3D01}"/>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250" b="99917" l="625" r="90000">
                        <a14:foregroundMark x1="10833" y1="11750" x2="4323" y2="54417"/>
                        <a14:foregroundMark x1="3906" y1="6000" x2="3906" y2="6000"/>
                        <a14:foregroundMark x1="4591" y1="78833" x2="4606" y2="79472"/>
                        <a14:foregroundMark x1="2760" y1="4167" x2="4591" y2="78833"/>
                        <a14:foregroundMark x1="4546" y1="78833" x2="3750" y2="62500"/>
                        <a14:foregroundMark x1="1302" y1="76333" x2="833" y2="88333"/>
                        <a14:foregroundMark x1="833" y1="88333" x2="729" y2="88583"/>
                        <a14:foregroundMark x1="5625" y1="97333" x2="13021" y2="68917"/>
                        <a14:foregroundMark x1="13021" y1="68917" x2="7187" y2="99917"/>
                        <a14:foregroundMark x1="2604" y1="2750" x2="15521" y2="0"/>
                        <a14:foregroundMark x1="15521" y1="0" x2="2031" y2="250"/>
                        <a14:foregroundMark x1="2031" y1="250" x2="7760" y2="2333"/>
                        <a14:foregroundMark x1="7760" y1="2333" x2="1667" y2="667"/>
                        <a14:foregroundMark x1="1667" y1="667" x2="7708" y2="0"/>
                        <a14:foregroundMark x1="7708" y1="0" x2="19792" y2="250"/>
                        <a14:foregroundMark x1="19792" y1="250" x2="20313" y2="1167"/>
                        <a14:foregroundMark x1="52604" y1="43833" x2="68333" y2="44500"/>
                        <a14:foregroundMark x1="4115" y1="78833" x2="4167" y2="78750"/>
                        <a14:foregroundMark x1="3333" y1="81583" x2="3333" y2="79083"/>
                        <a14:foregroundMark x1="3594" y1="80833" x2="3594" y2="80833"/>
                        <a14:foregroundMark x1="3490" y1="79917" x2="3229" y2="81917"/>
                        <a14:foregroundMark x1="3333" y1="81250" x2="4167" y2="78250"/>
                        <a14:foregroundMark x1="3229" y1="80583" x2="3229" y2="80583"/>
                        <a14:foregroundMark x1="3281" y1="81833" x2="3281" y2="81833"/>
                        <a14:foregroundMark x1="3750" y1="80000" x2="3333" y2="82583"/>
                        <a14:backgroundMark x1="5313" y1="80500" x2="4635" y2="81000"/>
                        <a14:backgroundMark x1="4706" y1="80386" x2="5208" y2="79583"/>
                        <a14:backgroundMark x1="4740" y1="79583" x2="4635" y2="79333"/>
                        <a14:backgroundMark x1="4896" y1="80083" x2="4896" y2="79833"/>
                        <a14:backgroundMark x1="4896" y1="79583" x2="3989" y2="80583"/>
                        <a14:backgroundMark x1="2448" y1="91083" x2="4896" y2="82250"/>
                        <a14:backgroundMark x1="4896" y1="82250" x2="4896" y2="80083"/>
                        <a14:backgroundMark x1="49740" y1="54917" x2="50625" y2="50500"/>
                        <a14:backgroundMark x1="48281" y1="54667" x2="48438" y2="53083"/>
                        <a14:backgroundMark x1="44688" y1="53750" x2="45417" y2="52583"/>
                        <a14:backgroundMark x1="73802" y1="56083" x2="74375" y2="55333"/>
                        <a14:backgroundMark x1="80885" y1="55333" x2="37240" y2="55250"/>
                        <a14:backgroundMark x1="37240" y1="55250" x2="42813" y2="51000"/>
                        <a14:backgroundMark x1="42813" y1="51000" x2="52604" y2="50250"/>
                        <a14:backgroundMark x1="52604" y1="50250" x2="62552" y2="52167"/>
                        <a14:backgroundMark x1="62552" y1="52167" x2="69010" y2="51917"/>
                        <a14:backgroundMark x1="69010" y1="51917" x2="73073" y2="51917"/>
                        <a14:backgroundMark x1="77708" y1="52333" x2="47188" y2="54583"/>
                        <a14:backgroundMark x1="47188" y1="54583" x2="76094" y2="49583"/>
                        <a14:backgroundMark x1="76094" y1="49583" x2="46563" y2="52167"/>
                        <a14:backgroundMark x1="46563" y1="52167" x2="80938" y2="48667"/>
                        <a14:backgroundMark x1="80938" y1="48667" x2="65573" y2="54667"/>
                        <a14:backgroundMark x1="65573" y1="54667" x2="58958" y2="54750"/>
                        <a14:backgroundMark x1="58958" y1="54750" x2="66354" y2="54417"/>
                        <a14:backgroundMark x1="66354" y1="54417" x2="43490" y2="53500"/>
                        <a14:backgroundMark x1="43490" y1="53500" x2="43698" y2="52167"/>
                        <a14:backgroundMark x1="4367" y1="80205" x2="5052" y2="78417"/>
                        <a14:backgroundMark x1="4583" y1="79000" x2="4635" y2="78917"/>
                        <a14:backgroundMark x1="4635" y1="78833" x2="4635" y2="78833"/>
                        <a14:backgroundMark x1="4740" y1="78500" x2="4635" y2="79417"/>
                        <a14:backgroundMark x1="4531" y1="79417" x2="4323" y2="80083"/>
                      </a14:backgroundRemoval>
                    </a14:imgEffect>
                  </a14:imgLayer>
                </a14:imgProps>
              </a:ext>
            </a:extLst>
          </a:blip>
          <a:srcRect r="76644"/>
          <a:stretch/>
        </p:blipFill>
        <p:spPr>
          <a:xfrm>
            <a:off x="0" y="-4500"/>
            <a:ext cx="1923803" cy="51480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9"/>
          <p:cNvSpPr txBox="1">
            <a:spLocks noGrp="1"/>
          </p:cNvSpPr>
          <p:nvPr>
            <p:ph type="title"/>
          </p:nvPr>
        </p:nvSpPr>
        <p:spPr>
          <a:xfrm>
            <a:off x="727650" y="406342"/>
            <a:ext cx="7688700" cy="535200"/>
          </a:xfrm>
          <a:prstGeom prst="rect">
            <a:avLst/>
          </a:prstGeom>
        </p:spPr>
        <p:txBody>
          <a:bodyPr spcFirstLastPara="1" wrap="square" lIns="91425" tIns="91425" rIns="91425" bIns="91425" anchor="t" anchorCtr="0">
            <a:noAutofit/>
          </a:bodyPr>
          <a:lstStyle/>
          <a:p>
            <a:pPr lvl="0" algn="l" rtl="0">
              <a:spcBef>
                <a:spcPts val="0"/>
              </a:spcBef>
              <a:spcAft>
                <a:spcPts val="0"/>
              </a:spcAft>
              <a:buClr>
                <a:srgbClr val="DB8B3A"/>
              </a:buClr>
            </a:pPr>
            <a:r>
              <a:rPr lang="es" sz="3200" b="1" dirty="0">
                <a:solidFill>
                  <a:srgbClr val="DE8D3B"/>
                </a:solidFill>
                <a:latin typeface="Helvetica" pitchFamily="2" charset="0"/>
                <a:ea typeface="+mn-ea"/>
                <a:cs typeface="+mn-cs"/>
              </a:rPr>
              <a:t>2.3. Ranking data</a:t>
            </a:r>
            <a:endParaRPr sz="3200" b="1" dirty="0">
              <a:solidFill>
                <a:srgbClr val="DE8D3B"/>
              </a:solidFill>
              <a:latin typeface="Helvetica" pitchFamily="2" charset="0"/>
              <a:ea typeface="+mn-ea"/>
              <a:cs typeface="+mn-cs"/>
            </a:endParaRPr>
          </a:p>
        </p:txBody>
      </p:sp>
      <p:sp>
        <p:nvSpPr>
          <p:cNvPr id="204" name="Google Shape;204;p29"/>
          <p:cNvSpPr txBox="1">
            <a:spLocks noGrp="1"/>
          </p:cNvSpPr>
          <p:nvPr>
            <p:ph type="body" idx="1"/>
          </p:nvPr>
        </p:nvSpPr>
        <p:spPr>
          <a:xfrm>
            <a:off x="727650" y="1218546"/>
            <a:ext cx="7688700" cy="404086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800" b="1" dirty="0">
                <a:solidFill>
                  <a:srgbClr val="DB8B3A"/>
                </a:solidFill>
                <a:latin typeface="Helvetica" pitchFamily="2" charset="0"/>
              </a:rPr>
              <a:t>Goal: </a:t>
            </a:r>
            <a:r>
              <a:rPr lang="es" sz="1800" dirty="0">
                <a:latin typeface="Helvetica Light" panose="020B0403020202020204" pitchFamily="34" charset="0"/>
              </a:rPr>
              <a:t>Ranking is our target variable. We want to understand how collaboration affects the overall performance of the team, being “winning” the common goal for all teams.</a:t>
            </a:r>
            <a:endParaRPr sz="1800" dirty="0">
              <a:latin typeface="Helvetica Light" panose="020B0403020202020204" pitchFamily="34" charset="0"/>
            </a:endParaRPr>
          </a:p>
          <a:p>
            <a:pPr marL="0" lvl="0" indent="0" algn="l" rtl="0">
              <a:lnSpc>
                <a:spcPct val="150000"/>
              </a:lnSpc>
              <a:spcBef>
                <a:spcPts val="1600"/>
              </a:spcBef>
              <a:spcAft>
                <a:spcPts val="0"/>
              </a:spcAft>
              <a:buNone/>
            </a:pPr>
            <a:r>
              <a:rPr lang="es" sz="1800" i="1" dirty="0">
                <a:latin typeface="Helvetica Oblique" pitchFamily="2" charset="0"/>
              </a:rPr>
              <a:t>Problems encountered</a:t>
            </a:r>
            <a:endParaRPr sz="1800" i="1" dirty="0">
              <a:latin typeface="Helvetica Oblique" pitchFamily="2" charset="0"/>
            </a:endParaRPr>
          </a:p>
          <a:p>
            <a:pPr marL="285750" indent="-285750">
              <a:lnSpc>
                <a:spcPct val="100000"/>
              </a:lnSpc>
              <a:buClr>
                <a:srgbClr val="DB8B3A"/>
              </a:buClr>
            </a:pPr>
            <a:r>
              <a:rPr lang="es" sz="1800" dirty="0">
                <a:latin typeface="Helvetica Light" panose="020B0403020202020204" pitchFamily="34" charset="0"/>
              </a:rPr>
              <a:t>Differences in individual and team rankings that lead to confusion</a:t>
            </a:r>
          </a:p>
          <a:p>
            <a:pPr marL="0" lvl="0" indent="0" algn="l" rtl="0">
              <a:lnSpc>
                <a:spcPct val="100000"/>
              </a:lnSpc>
              <a:spcBef>
                <a:spcPts val="0"/>
              </a:spcBef>
              <a:spcAft>
                <a:spcPts val="0"/>
              </a:spcAft>
              <a:buNone/>
            </a:pPr>
            <a:endParaRPr sz="1800" dirty="0">
              <a:latin typeface="Helvetica Light" panose="020B0403020202020204" pitchFamily="34" charset="0"/>
            </a:endParaRPr>
          </a:p>
          <a:p>
            <a:pPr marL="0" lvl="0" indent="0" algn="l" rtl="0">
              <a:lnSpc>
                <a:spcPct val="100000"/>
              </a:lnSpc>
              <a:spcBef>
                <a:spcPts val="0"/>
              </a:spcBef>
              <a:spcAft>
                <a:spcPts val="1600"/>
              </a:spcAft>
              <a:buNone/>
            </a:pPr>
            <a:r>
              <a:rPr lang="es" sz="1800" b="1" dirty="0">
                <a:solidFill>
                  <a:srgbClr val="DB8B3A"/>
                </a:solidFill>
                <a:latin typeface="Helvetica" pitchFamily="2" charset="0"/>
              </a:rPr>
              <a:t>Current state: </a:t>
            </a:r>
            <a:r>
              <a:rPr lang="es" sz="1800" dirty="0">
                <a:latin typeface="Helvetica Light" panose="020B0403020202020204" pitchFamily="34" charset="0"/>
              </a:rPr>
              <a:t>Decided to go with team as our unit of analysis. Therefore, ranking we take team ranking as target variable. Function to extract this data is built and fully automated.</a:t>
            </a:r>
            <a:endParaRPr lang="ru-ES" sz="1800" dirty="0">
              <a:latin typeface="Helvetica Light" panose="020B0403020202020204" pitchFamily="34" charset="0"/>
            </a:endParaRPr>
          </a:p>
          <a:p>
            <a:pPr marL="0" lvl="0" indent="0">
              <a:lnSpc>
                <a:spcPct val="100000"/>
              </a:lnSpc>
              <a:spcAft>
                <a:spcPts val="1600"/>
              </a:spcAft>
              <a:buNone/>
            </a:pPr>
            <a:r>
              <a:rPr lang="en-US" sz="1800" b="1" dirty="0">
                <a:solidFill>
                  <a:srgbClr val="DB8B3A"/>
                </a:solidFill>
                <a:latin typeface="Helvetica" pitchFamily="2" charset="0"/>
              </a:rPr>
              <a:t>Output variable</a:t>
            </a:r>
            <a:r>
              <a:rPr lang="es" sz="1800" b="1" dirty="0">
                <a:solidFill>
                  <a:srgbClr val="DB8B3A"/>
                </a:solidFill>
                <a:latin typeface="Helvetica" pitchFamily="2" charset="0"/>
              </a:rPr>
              <a:t>: </a:t>
            </a:r>
            <a:r>
              <a:rPr lang="es" sz="1800" dirty="0">
                <a:latin typeface="Helvetica Light" panose="020B0403020202020204" pitchFamily="34" charset="0"/>
              </a:rPr>
              <a:t>ranking</a:t>
            </a:r>
            <a:endParaRPr sz="1800" dirty="0">
              <a:latin typeface="Helvetica Light" panose="020B0403020202020204" pitchFamily="3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0"/>
          <p:cNvSpPr txBox="1">
            <a:spLocks noGrp="1"/>
          </p:cNvSpPr>
          <p:nvPr>
            <p:ph type="title"/>
          </p:nvPr>
        </p:nvSpPr>
        <p:spPr>
          <a:xfrm>
            <a:off x="368841" y="365613"/>
            <a:ext cx="7688700" cy="535200"/>
          </a:xfrm>
          <a:prstGeom prst="rect">
            <a:avLst/>
          </a:prstGeom>
        </p:spPr>
        <p:txBody>
          <a:bodyPr spcFirstLastPara="1" wrap="square" lIns="91425" tIns="91425" rIns="91425" bIns="91425" anchor="t" anchorCtr="0">
            <a:noAutofit/>
          </a:bodyPr>
          <a:lstStyle/>
          <a:p>
            <a:pPr lvl="0" algn="l" rtl="0">
              <a:spcBef>
                <a:spcPts val="0"/>
              </a:spcBef>
              <a:spcAft>
                <a:spcPts val="0"/>
              </a:spcAft>
              <a:buClr>
                <a:srgbClr val="DB8B3A"/>
              </a:buClr>
            </a:pPr>
            <a:r>
              <a:rPr lang="es" sz="3200" b="1" dirty="0">
                <a:solidFill>
                  <a:srgbClr val="DE8D3B"/>
                </a:solidFill>
                <a:latin typeface="Helvetica" pitchFamily="2" charset="0"/>
                <a:ea typeface="+mn-ea"/>
                <a:cs typeface="+mn-cs"/>
              </a:rPr>
              <a:t>2.4. Player Experience: </a:t>
            </a:r>
            <a:r>
              <a:rPr lang="es" sz="3200" dirty="0">
                <a:solidFill>
                  <a:schemeClr val="tx1"/>
                </a:solidFill>
                <a:latin typeface="Helvetica Light" panose="020B0403020202020204" pitchFamily="34" charset="0"/>
                <a:ea typeface="+mn-ea"/>
                <a:cs typeface="+mn-cs"/>
              </a:rPr>
              <a:t>Rankpoints</a:t>
            </a:r>
            <a:r>
              <a:rPr lang="es" dirty="0">
                <a:latin typeface="Helvetica Light" panose="020B0403020202020204" pitchFamily="34" charset="0"/>
              </a:rPr>
              <a:t> </a:t>
            </a:r>
            <a:endParaRPr dirty="0">
              <a:latin typeface="Helvetica Light" panose="020B0403020202020204" pitchFamily="34" charset="0"/>
            </a:endParaRPr>
          </a:p>
        </p:txBody>
      </p:sp>
      <p:sp>
        <p:nvSpPr>
          <p:cNvPr id="210" name="Google Shape;210;p30"/>
          <p:cNvSpPr txBox="1">
            <a:spLocks noGrp="1"/>
          </p:cNvSpPr>
          <p:nvPr>
            <p:ph type="body" idx="1"/>
          </p:nvPr>
        </p:nvSpPr>
        <p:spPr>
          <a:xfrm>
            <a:off x="727650" y="1267506"/>
            <a:ext cx="7823922" cy="31885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800" b="1" dirty="0">
                <a:solidFill>
                  <a:srgbClr val="DB8B3A"/>
                </a:solidFill>
                <a:latin typeface="Helvetica" pitchFamily="2" charset="0"/>
              </a:rPr>
              <a:t>Goal: </a:t>
            </a:r>
            <a:r>
              <a:rPr lang="es" sz="1800" dirty="0">
                <a:latin typeface="Helvetica Light" panose="020B0403020202020204" pitchFamily="34" charset="0"/>
              </a:rPr>
              <a:t>By including rank points, we control for the experience of the players. It will allow to see the clear effect of distance among players on the team performance. </a:t>
            </a:r>
            <a:endParaRPr sz="1800" dirty="0">
              <a:latin typeface="Helvetica Light" panose="020B0403020202020204" pitchFamily="34" charset="0"/>
            </a:endParaRPr>
          </a:p>
          <a:p>
            <a:pPr marL="0" indent="0">
              <a:lnSpc>
                <a:spcPct val="150000"/>
              </a:lnSpc>
              <a:spcBef>
                <a:spcPts val="1600"/>
              </a:spcBef>
              <a:buNone/>
            </a:pPr>
            <a:r>
              <a:rPr lang="es" sz="1800" i="1" dirty="0">
                <a:latin typeface="Helvetica Oblique" pitchFamily="2" charset="0"/>
              </a:rPr>
              <a:t>Problems encountered</a:t>
            </a:r>
            <a:endParaRPr sz="1800" i="1" dirty="0">
              <a:latin typeface="Helvetica Oblique" pitchFamily="2" charset="0"/>
            </a:endParaRPr>
          </a:p>
          <a:p>
            <a:pPr marL="285750" indent="-285750">
              <a:lnSpc>
                <a:spcPct val="100000"/>
              </a:lnSpc>
              <a:buClr>
                <a:srgbClr val="DB8B3A"/>
              </a:buClr>
            </a:pPr>
            <a:r>
              <a:rPr lang="es" sz="1800" dirty="0">
                <a:latin typeface="Helvetica Light" panose="020B0403020202020204" pitchFamily="34" charset="0"/>
              </a:rPr>
              <a:t>Need to pull vast amount of data from a different endpoint-Season Stats</a:t>
            </a:r>
            <a:endParaRPr sz="1800" dirty="0">
              <a:latin typeface="Helvetica Light" panose="020B0403020202020204" pitchFamily="34" charset="0"/>
            </a:endParaRPr>
          </a:p>
          <a:p>
            <a:pPr marL="285750" indent="-285750">
              <a:lnSpc>
                <a:spcPct val="100000"/>
              </a:lnSpc>
              <a:buClr>
                <a:srgbClr val="DB8B3A"/>
              </a:buClr>
            </a:pPr>
            <a:r>
              <a:rPr lang="es" sz="1800" dirty="0">
                <a:latin typeface="Helvetica Light" panose="020B0403020202020204" pitchFamily="34" charset="0"/>
              </a:rPr>
              <a:t>Building  a function to differentiate between  console and PC matches</a:t>
            </a:r>
          </a:p>
          <a:p>
            <a:pPr marL="0" lvl="0" indent="0" algn="l" rtl="0">
              <a:lnSpc>
                <a:spcPct val="150000"/>
              </a:lnSpc>
              <a:spcBef>
                <a:spcPts val="0"/>
              </a:spcBef>
              <a:spcAft>
                <a:spcPts val="0"/>
              </a:spcAft>
              <a:buNone/>
            </a:pPr>
            <a:endParaRPr sz="1800" dirty="0">
              <a:latin typeface="Helvetica Light" panose="020B0403020202020204" pitchFamily="34" charset="0"/>
            </a:endParaRPr>
          </a:p>
          <a:p>
            <a:pPr marL="0" lvl="0" indent="0" algn="l" rtl="0">
              <a:spcBef>
                <a:spcPts val="0"/>
              </a:spcBef>
              <a:spcAft>
                <a:spcPts val="1600"/>
              </a:spcAft>
              <a:buNone/>
            </a:pPr>
            <a:r>
              <a:rPr lang="es" sz="1800" b="1" dirty="0">
                <a:solidFill>
                  <a:srgbClr val="DB8B3A"/>
                </a:solidFill>
                <a:latin typeface="Helvetica" pitchFamily="2" charset="0"/>
              </a:rPr>
              <a:t>Current state: </a:t>
            </a:r>
            <a:r>
              <a:rPr lang="es" sz="1800" dirty="0">
                <a:latin typeface="Helvetica Light" panose="020B0403020202020204" pitchFamily="34" charset="0"/>
              </a:rPr>
              <a:t>Rank points for each player in the matches collected are extracted and summed, merging is done.</a:t>
            </a:r>
          </a:p>
          <a:p>
            <a:pPr marL="0" indent="0">
              <a:spcAft>
                <a:spcPts val="1600"/>
              </a:spcAft>
              <a:buNone/>
            </a:pPr>
            <a:r>
              <a:rPr lang="en-US" sz="1800" b="1" dirty="0">
                <a:solidFill>
                  <a:srgbClr val="DB8B3A"/>
                </a:solidFill>
                <a:latin typeface="Helvetica" pitchFamily="2" charset="0"/>
              </a:rPr>
              <a:t>Output variable: </a:t>
            </a:r>
            <a:r>
              <a:rPr lang="en-US" sz="1800" dirty="0">
                <a:latin typeface="Helvetica Light" panose="020B0403020202020204" pitchFamily="34" charset="0"/>
              </a:rPr>
              <a:t>exp</a:t>
            </a:r>
          </a:p>
          <a:p>
            <a:pPr marL="0" lvl="0" indent="0" algn="l" rtl="0">
              <a:spcBef>
                <a:spcPts val="0"/>
              </a:spcBef>
              <a:spcAft>
                <a:spcPts val="1600"/>
              </a:spcAft>
              <a:buNone/>
            </a:pPr>
            <a:endParaRPr sz="1800" dirty="0">
              <a:latin typeface="Helvetica Light" panose="020B0403020202020204" pitchFamily="3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pic>
        <p:nvPicPr>
          <p:cNvPr id="215" name="Google Shape;215;p31"/>
          <p:cNvPicPr preferRelativeResize="0"/>
          <p:nvPr/>
        </p:nvPicPr>
        <p:blipFill>
          <a:blip r:embed="rId3">
            <a:alphaModFix/>
          </a:blip>
          <a:stretch>
            <a:fillRect/>
          </a:stretch>
        </p:blipFill>
        <p:spPr>
          <a:xfrm>
            <a:off x="0" y="377600"/>
            <a:ext cx="5359147" cy="4543800"/>
          </a:xfrm>
          <a:prstGeom prst="rect">
            <a:avLst/>
          </a:prstGeom>
          <a:noFill/>
          <a:ln>
            <a:noFill/>
          </a:ln>
        </p:spPr>
      </p:pic>
      <p:pic>
        <p:nvPicPr>
          <p:cNvPr id="216" name="Google Shape;216;p31"/>
          <p:cNvPicPr preferRelativeResize="0"/>
          <p:nvPr/>
        </p:nvPicPr>
        <p:blipFill rotWithShape="1">
          <a:blip r:embed="rId4">
            <a:alphaModFix/>
          </a:blip>
          <a:srcRect l="23160" t="24040" r="53745" b="16021"/>
          <a:stretch/>
        </p:blipFill>
        <p:spPr>
          <a:xfrm>
            <a:off x="5914500" y="500612"/>
            <a:ext cx="2837275" cy="4142275"/>
          </a:xfrm>
          <a:prstGeom prst="rect">
            <a:avLst/>
          </a:prstGeom>
          <a:noFill/>
          <a:ln>
            <a:noFill/>
          </a:ln>
        </p:spPr>
      </p:pic>
      <p:cxnSp>
        <p:nvCxnSpPr>
          <p:cNvPr id="217" name="Google Shape;217;p31"/>
          <p:cNvCxnSpPr>
            <a:endCxn id="216" idx="0"/>
          </p:cNvCxnSpPr>
          <p:nvPr/>
        </p:nvCxnSpPr>
        <p:spPr>
          <a:xfrm rot="10800000" flipH="1">
            <a:off x="4571938" y="500612"/>
            <a:ext cx="2761200" cy="78900"/>
          </a:xfrm>
          <a:prstGeom prst="curvedConnector4">
            <a:avLst>
              <a:gd name="adj1" fmla="val 39328"/>
              <a:gd name="adj2" fmla="val 401806"/>
            </a:avLst>
          </a:prstGeom>
          <a:noFill/>
          <a:ln w="19050" cap="flat" cmpd="sng">
            <a:solidFill>
              <a:schemeClr val="dk2"/>
            </a:solidFill>
            <a:prstDash val="solid"/>
            <a:round/>
            <a:headEnd type="none" w="med" len="med"/>
            <a:tailEnd type="stealth" w="med" len="med"/>
          </a:ln>
        </p:spPr>
      </p:cxnSp>
      <p:sp>
        <p:nvSpPr>
          <p:cNvPr id="218" name="Google Shape;218;p31"/>
          <p:cNvSpPr txBox="1"/>
          <p:nvPr/>
        </p:nvSpPr>
        <p:spPr>
          <a:xfrm>
            <a:off x="30725" y="-42429"/>
            <a:ext cx="2995810" cy="33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dirty="0">
                <a:latin typeface="Helvetica" pitchFamily="2" charset="0"/>
                <a:ea typeface="Lato"/>
                <a:cs typeface="Lato"/>
                <a:sym typeface="Lato"/>
              </a:rPr>
              <a:t>Automation Function:</a:t>
            </a:r>
            <a:endParaRPr dirty="0">
              <a:latin typeface="Helvetica" pitchFamily="2" charset="0"/>
              <a:ea typeface="Lato"/>
              <a:cs typeface="Lato"/>
              <a:sym typeface="Lato"/>
            </a:endParaRPr>
          </a:p>
        </p:txBody>
      </p:sp>
      <p:sp>
        <p:nvSpPr>
          <p:cNvPr id="219" name="Google Shape;219;p31"/>
          <p:cNvSpPr txBox="1"/>
          <p:nvPr/>
        </p:nvSpPr>
        <p:spPr>
          <a:xfrm>
            <a:off x="5692463" y="4642875"/>
            <a:ext cx="3460927" cy="333300"/>
          </a:xfrm>
          <a:prstGeom prst="rect">
            <a:avLst/>
          </a:prstGeom>
          <a:noFill/>
          <a:ln>
            <a:noFill/>
          </a:ln>
        </p:spPr>
        <p:txBody>
          <a:bodyPr spcFirstLastPara="1" wrap="square" lIns="91425" tIns="91425" rIns="91425" bIns="91425" anchor="t" anchorCtr="0">
            <a:noAutofit/>
          </a:bodyPr>
          <a:lstStyle>
            <a:defPPr>
              <a:defRPr lang="en-ES"/>
            </a:defPPr>
            <a:lvl1pPr lvl="0" indent="0">
              <a:spcBef>
                <a:spcPts val="0"/>
              </a:spcBef>
              <a:spcAft>
                <a:spcPts val="0"/>
              </a:spcAft>
              <a:buNone/>
              <a:defRPr>
                <a:latin typeface="Helvetica" pitchFamily="2" charset="0"/>
                <a:ea typeface="Lato"/>
                <a:cs typeface="Lato"/>
              </a:defRPr>
            </a:lvl1pPr>
          </a:lstStyle>
          <a:p>
            <a:r>
              <a:rPr lang="es" dirty="0">
                <a:sym typeface="Lato"/>
              </a:rPr>
              <a:t>AccountId: Season Rank Points</a:t>
            </a:r>
            <a:endParaRPr dirty="0">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17" name="Oval 16">
            <a:extLst>
              <a:ext uri="{FF2B5EF4-FFF2-40B4-BE49-F238E27FC236}">
                <a16:creationId xmlns:a16="http://schemas.microsoft.com/office/drawing/2014/main" id="{94E984FE-0C9D-7A4E-8829-487A6479E358}"/>
              </a:ext>
            </a:extLst>
          </p:cNvPr>
          <p:cNvSpPr/>
          <p:nvPr/>
        </p:nvSpPr>
        <p:spPr>
          <a:xfrm>
            <a:off x="6399734" y="1236652"/>
            <a:ext cx="2576480" cy="2576480"/>
          </a:xfrm>
          <a:prstGeom prst="ellipse">
            <a:avLst/>
          </a:prstGeom>
          <a:solidFill>
            <a:srgbClr val="DB8B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a:p>
        </p:txBody>
      </p:sp>
      <p:sp>
        <p:nvSpPr>
          <p:cNvPr id="16" name="Oval 15">
            <a:extLst>
              <a:ext uri="{FF2B5EF4-FFF2-40B4-BE49-F238E27FC236}">
                <a16:creationId xmlns:a16="http://schemas.microsoft.com/office/drawing/2014/main" id="{DA65B551-74CF-694A-AB6D-2A220171196C}"/>
              </a:ext>
            </a:extLst>
          </p:cNvPr>
          <p:cNvSpPr/>
          <p:nvPr/>
        </p:nvSpPr>
        <p:spPr>
          <a:xfrm>
            <a:off x="3346763" y="1330365"/>
            <a:ext cx="2576480" cy="257648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a:p>
        </p:txBody>
      </p:sp>
      <p:sp>
        <p:nvSpPr>
          <p:cNvPr id="8" name="Oval 7">
            <a:extLst>
              <a:ext uri="{FF2B5EF4-FFF2-40B4-BE49-F238E27FC236}">
                <a16:creationId xmlns:a16="http://schemas.microsoft.com/office/drawing/2014/main" id="{0BEA6D7A-7953-644D-A5E9-4B124EF85DD0}"/>
              </a:ext>
            </a:extLst>
          </p:cNvPr>
          <p:cNvSpPr/>
          <p:nvPr/>
        </p:nvSpPr>
        <p:spPr>
          <a:xfrm>
            <a:off x="265844" y="1272184"/>
            <a:ext cx="2576480" cy="2576480"/>
          </a:xfrm>
          <a:prstGeom prst="ellipse">
            <a:avLst/>
          </a:prstGeom>
          <a:solidFill>
            <a:srgbClr val="DB8B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a:p>
        </p:txBody>
      </p:sp>
      <p:sp>
        <p:nvSpPr>
          <p:cNvPr id="97" name="Google Shape;97;p15"/>
          <p:cNvSpPr txBox="1">
            <a:spLocks noGrp="1"/>
          </p:cNvSpPr>
          <p:nvPr>
            <p:ph type="ctrTitle"/>
          </p:nvPr>
        </p:nvSpPr>
        <p:spPr>
          <a:xfrm>
            <a:off x="360450" y="362600"/>
            <a:ext cx="2707500" cy="81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3200" b="1" dirty="0">
                <a:solidFill>
                  <a:srgbClr val="DE8D3B"/>
                </a:solidFill>
                <a:latin typeface="Helvetica" pitchFamily="2" charset="0"/>
                <a:ea typeface="+mn-ea"/>
                <a:cs typeface="+mn-cs"/>
              </a:rPr>
              <a:t>The Team</a:t>
            </a:r>
            <a:endParaRPr sz="3200" b="1" dirty="0">
              <a:solidFill>
                <a:srgbClr val="DE8D3B"/>
              </a:solidFill>
              <a:latin typeface="Helvetica" pitchFamily="2" charset="0"/>
              <a:ea typeface="+mn-ea"/>
              <a:cs typeface="+mn-cs"/>
            </a:endParaRPr>
          </a:p>
        </p:txBody>
      </p:sp>
      <p:sp>
        <p:nvSpPr>
          <p:cNvPr id="98" name="Google Shape;98;p15"/>
          <p:cNvSpPr txBox="1">
            <a:spLocks noGrp="1"/>
          </p:cNvSpPr>
          <p:nvPr>
            <p:ph type="subTitle" idx="1"/>
          </p:nvPr>
        </p:nvSpPr>
        <p:spPr>
          <a:xfrm>
            <a:off x="3554443" y="4169351"/>
            <a:ext cx="2218900" cy="541200"/>
          </a:xfrm>
          <a:prstGeom prst="rect">
            <a:avLst/>
          </a:prstGeom>
        </p:spPr>
        <p:txBody>
          <a:bodyPr spcFirstLastPara="1" wrap="square" lIns="91425" tIns="91425" rIns="91425" bIns="91425" anchor="t" anchorCtr="0">
            <a:noAutofit/>
          </a:bodyPr>
          <a:lstStyle/>
          <a:p>
            <a:pPr algn="l">
              <a:spcBef>
                <a:spcPts val="0"/>
              </a:spcBef>
            </a:pPr>
            <a:r>
              <a:rPr lang="es" dirty="0">
                <a:latin typeface="Helvetica" pitchFamily="2" charset="0"/>
              </a:rPr>
              <a:t>Nensi Hakobjanyan</a:t>
            </a:r>
            <a:endParaRPr dirty="0">
              <a:latin typeface="Helvetica" pitchFamily="2" charset="0"/>
            </a:endParaRPr>
          </a:p>
        </p:txBody>
      </p:sp>
      <p:sp>
        <p:nvSpPr>
          <p:cNvPr id="99" name="Google Shape;99;p15"/>
          <p:cNvSpPr txBox="1">
            <a:spLocks noGrp="1"/>
          </p:cNvSpPr>
          <p:nvPr>
            <p:ph type="subTitle" idx="4294967295"/>
          </p:nvPr>
        </p:nvSpPr>
        <p:spPr>
          <a:xfrm>
            <a:off x="83268" y="4169351"/>
            <a:ext cx="2826700" cy="54133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800" dirty="0">
                <a:latin typeface="Helvetica" pitchFamily="2" charset="0"/>
              </a:rPr>
              <a:t>Miguel Herraez Escudero</a:t>
            </a:r>
            <a:endParaRPr sz="1800" dirty="0">
              <a:latin typeface="Helvetica" pitchFamily="2" charset="0"/>
            </a:endParaRPr>
          </a:p>
        </p:txBody>
      </p:sp>
      <p:sp>
        <p:nvSpPr>
          <p:cNvPr id="100" name="Google Shape;100;p15"/>
          <p:cNvSpPr txBox="1">
            <a:spLocks noGrp="1"/>
          </p:cNvSpPr>
          <p:nvPr>
            <p:ph type="subTitle" idx="4294967295"/>
          </p:nvPr>
        </p:nvSpPr>
        <p:spPr>
          <a:xfrm>
            <a:off x="6908124" y="4169351"/>
            <a:ext cx="1465987" cy="54133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800" dirty="0">
                <a:latin typeface="Helvetica" pitchFamily="2" charset="0"/>
              </a:rPr>
              <a:t>Valerii Ginak</a:t>
            </a:r>
            <a:endParaRPr sz="1800" dirty="0">
              <a:latin typeface="Helvetica" pitchFamily="2" charset="0"/>
            </a:endParaRPr>
          </a:p>
        </p:txBody>
      </p:sp>
      <p:pic>
        <p:nvPicPr>
          <p:cNvPr id="3" name="Picture 2" descr="A person standing in front of a body of water&#10;&#10;Description automatically generated">
            <a:extLst>
              <a:ext uri="{FF2B5EF4-FFF2-40B4-BE49-F238E27FC236}">
                <a16:creationId xmlns:a16="http://schemas.microsoft.com/office/drawing/2014/main" id="{D62DBC4E-8D06-084D-8B28-88591A736A3B}"/>
              </a:ext>
            </a:extLst>
          </p:cNvPr>
          <p:cNvPicPr>
            <a:picLocks noChangeAspect="1"/>
          </p:cNvPicPr>
          <p:nvPr/>
        </p:nvPicPr>
        <p:blipFill rotWithShape="1">
          <a:blip r:embed="rId3"/>
          <a:srcRect l="33163" t="19565" r="-923" b="29700"/>
          <a:stretch/>
        </p:blipFill>
        <p:spPr>
          <a:xfrm>
            <a:off x="6456886" y="1387517"/>
            <a:ext cx="2368465" cy="2368465"/>
          </a:xfrm>
          <a:prstGeom prst="ellipse">
            <a:avLst/>
          </a:prstGeom>
        </p:spPr>
      </p:pic>
      <p:pic>
        <p:nvPicPr>
          <p:cNvPr id="5" name="Picture 4" descr="A person smiling for the camera&#10;&#10;Description automatically generated">
            <a:extLst>
              <a:ext uri="{FF2B5EF4-FFF2-40B4-BE49-F238E27FC236}">
                <a16:creationId xmlns:a16="http://schemas.microsoft.com/office/drawing/2014/main" id="{B2FFAEA1-0E09-5E41-BD87-9A455E40383D}"/>
              </a:ext>
            </a:extLst>
          </p:cNvPr>
          <p:cNvPicPr>
            <a:picLocks noChangeAspect="1"/>
          </p:cNvPicPr>
          <p:nvPr/>
        </p:nvPicPr>
        <p:blipFill>
          <a:blip r:embed="rId4"/>
          <a:stretch>
            <a:fillRect/>
          </a:stretch>
        </p:blipFill>
        <p:spPr>
          <a:xfrm>
            <a:off x="312387" y="1387517"/>
            <a:ext cx="2368463" cy="2368463"/>
          </a:xfrm>
          <a:prstGeom prst="ellipse">
            <a:avLst/>
          </a:prstGeom>
        </p:spPr>
      </p:pic>
      <p:pic>
        <p:nvPicPr>
          <p:cNvPr id="7" name="Picture 6" descr="A person in a black shirt&#10;&#10;Description automatically generated">
            <a:extLst>
              <a:ext uri="{FF2B5EF4-FFF2-40B4-BE49-F238E27FC236}">
                <a16:creationId xmlns:a16="http://schemas.microsoft.com/office/drawing/2014/main" id="{8320D980-DC99-2541-A188-DABD93AE2008}"/>
              </a:ext>
            </a:extLst>
          </p:cNvPr>
          <p:cNvPicPr>
            <a:picLocks noChangeAspect="1"/>
          </p:cNvPicPr>
          <p:nvPr/>
        </p:nvPicPr>
        <p:blipFill>
          <a:blip r:embed="rId5"/>
          <a:stretch>
            <a:fillRect/>
          </a:stretch>
        </p:blipFill>
        <p:spPr>
          <a:xfrm>
            <a:off x="3479661" y="1387518"/>
            <a:ext cx="2368464" cy="2368464"/>
          </a:xfrm>
          <a:prstGeom prst="ellipse">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0"/>
          <p:cNvSpPr txBox="1">
            <a:spLocks noGrp="1"/>
          </p:cNvSpPr>
          <p:nvPr>
            <p:ph type="title"/>
          </p:nvPr>
        </p:nvSpPr>
        <p:spPr>
          <a:xfrm>
            <a:off x="368841" y="365613"/>
            <a:ext cx="7688700" cy="535200"/>
          </a:xfrm>
          <a:prstGeom prst="rect">
            <a:avLst/>
          </a:prstGeom>
        </p:spPr>
        <p:txBody>
          <a:bodyPr spcFirstLastPara="1" wrap="square" lIns="91425" tIns="91425" rIns="91425" bIns="91425" anchor="t" anchorCtr="0">
            <a:noAutofit/>
          </a:bodyPr>
          <a:lstStyle/>
          <a:p>
            <a:pPr lvl="0" algn="l" rtl="0">
              <a:spcBef>
                <a:spcPts val="0"/>
              </a:spcBef>
              <a:spcAft>
                <a:spcPts val="0"/>
              </a:spcAft>
              <a:buClr>
                <a:srgbClr val="DB8B3A"/>
              </a:buClr>
            </a:pPr>
            <a:r>
              <a:rPr lang="es" sz="3200" b="1" dirty="0">
                <a:solidFill>
                  <a:srgbClr val="DE8D3B"/>
                </a:solidFill>
                <a:latin typeface="Helvetica" pitchFamily="2" charset="0"/>
                <a:ea typeface="+mn-ea"/>
                <a:cs typeface="+mn-cs"/>
              </a:rPr>
              <a:t>3. Exploratory data analysis</a:t>
            </a:r>
            <a:endParaRPr dirty="0">
              <a:latin typeface="Helvetica Light" panose="020B0403020202020204" pitchFamily="34" charset="0"/>
            </a:endParaRPr>
          </a:p>
        </p:txBody>
      </p:sp>
      <p:sp>
        <p:nvSpPr>
          <p:cNvPr id="210" name="Google Shape;210;p30"/>
          <p:cNvSpPr txBox="1">
            <a:spLocks noGrp="1"/>
          </p:cNvSpPr>
          <p:nvPr>
            <p:ph type="body" idx="1"/>
          </p:nvPr>
        </p:nvSpPr>
        <p:spPr>
          <a:xfrm>
            <a:off x="727650" y="1267506"/>
            <a:ext cx="7823922" cy="31885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800" b="1" dirty="0">
                <a:solidFill>
                  <a:srgbClr val="DB8B3A"/>
                </a:solidFill>
                <a:latin typeface="Helvetica" pitchFamily="2" charset="0"/>
              </a:rPr>
              <a:t>Goal:</a:t>
            </a:r>
            <a:endParaRPr sz="1800" dirty="0">
              <a:latin typeface="Helvetica Light" panose="020B0403020202020204" pitchFamily="34" charset="0"/>
            </a:endParaRPr>
          </a:p>
          <a:p>
            <a:pPr marL="0" indent="0">
              <a:lnSpc>
                <a:spcPct val="150000"/>
              </a:lnSpc>
              <a:spcBef>
                <a:spcPts val="1600"/>
              </a:spcBef>
              <a:buNone/>
            </a:pPr>
            <a:r>
              <a:rPr lang="es" sz="1800" i="1" dirty="0">
                <a:latin typeface="Helvetica Oblique" pitchFamily="2" charset="0"/>
              </a:rPr>
              <a:t>Problems encountered</a:t>
            </a:r>
            <a:endParaRPr sz="1800" i="1" dirty="0">
              <a:latin typeface="Helvetica Oblique" pitchFamily="2" charset="0"/>
            </a:endParaRPr>
          </a:p>
          <a:p>
            <a:pPr marL="285750" indent="-285750">
              <a:lnSpc>
                <a:spcPct val="100000"/>
              </a:lnSpc>
              <a:buClr>
                <a:srgbClr val="DB8B3A"/>
              </a:buClr>
            </a:pPr>
            <a:r>
              <a:rPr lang="en-US" sz="1800" dirty="0">
                <a:latin typeface="Helvetica Light" panose="020B0403020202020204" pitchFamily="34" charset="0"/>
              </a:rPr>
              <a:t>Size of the data </a:t>
            </a:r>
          </a:p>
          <a:p>
            <a:pPr marL="0" indent="0">
              <a:lnSpc>
                <a:spcPct val="100000"/>
              </a:lnSpc>
              <a:buClr>
                <a:srgbClr val="DB8B3A"/>
              </a:buClr>
              <a:buNone/>
            </a:pPr>
            <a:endParaRPr sz="1800" dirty="0">
              <a:latin typeface="Helvetica Light" panose="020B0403020202020204" pitchFamily="34" charset="0"/>
            </a:endParaRPr>
          </a:p>
          <a:p>
            <a:pPr marL="0" indent="0">
              <a:spcAft>
                <a:spcPts val="1600"/>
              </a:spcAft>
              <a:buNone/>
            </a:pPr>
            <a:r>
              <a:rPr lang="es" sz="1800" b="1" dirty="0">
                <a:solidFill>
                  <a:srgbClr val="DB8B3A"/>
                </a:solidFill>
                <a:latin typeface="Helvetica" pitchFamily="2" charset="0"/>
              </a:rPr>
              <a:t>Current state: </a:t>
            </a:r>
            <a:r>
              <a:rPr lang="en-US" sz="1800" dirty="0">
                <a:latin typeface="Helvetica Light" panose="020B0403020202020204" pitchFamily="34" charset="0"/>
              </a:rPr>
              <a:t>Distributions and correlations are done, cluster A is dropped</a:t>
            </a:r>
            <a:endParaRPr sz="1800" dirty="0">
              <a:latin typeface="Helvetica Light" panose="020B0403020202020204" pitchFamily="34" charset="0"/>
            </a:endParaRPr>
          </a:p>
        </p:txBody>
      </p:sp>
      <p:grpSp>
        <p:nvGrpSpPr>
          <p:cNvPr id="7" name="Group 3">
            <a:extLst>
              <a:ext uri="{FF2B5EF4-FFF2-40B4-BE49-F238E27FC236}">
                <a16:creationId xmlns:a16="http://schemas.microsoft.com/office/drawing/2014/main" id="{BC19BE29-820F-884B-BE45-3D9B62EA1A75}"/>
              </a:ext>
            </a:extLst>
          </p:cNvPr>
          <p:cNvGrpSpPr/>
          <p:nvPr/>
        </p:nvGrpSpPr>
        <p:grpSpPr>
          <a:xfrm>
            <a:off x="-180" y="4432300"/>
            <a:ext cx="9144179" cy="711200"/>
            <a:chOff x="12700" y="4432300"/>
            <a:chExt cx="9131300" cy="711200"/>
          </a:xfrm>
        </p:grpSpPr>
        <p:pic>
          <p:nvPicPr>
            <p:cNvPr id="8" name="Picture 4" descr="A picture containing clock&#10;&#10;Description automatically generated">
              <a:extLst>
                <a:ext uri="{FF2B5EF4-FFF2-40B4-BE49-F238E27FC236}">
                  <a16:creationId xmlns:a16="http://schemas.microsoft.com/office/drawing/2014/main" id="{BCC73C50-D7DA-8644-9F18-3733E970F95B}"/>
                </a:ext>
              </a:extLst>
            </p:cNvPr>
            <p:cNvPicPr>
              <a:picLocks noChangeAspect="1"/>
            </p:cNvPicPr>
            <p:nvPr/>
          </p:nvPicPr>
          <p:blipFill rotWithShape="1">
            <a:blip r:embed="rId3"/>
            <a:srcRect t="61738" b="24431"/>
            <a:stretch/>
          </p:blipFill>
          <p:spPr>
            <a:xfrm>
              <a:off x="5026617" y="4432300"/>
              <a:ext cx="4117383" cy="711200"/>
            </a:xfrm>
            <a:prstGeom prst="rect">
              <a:avLst/>
            </a:prstGeom>
          </p:spPr>
        </p:pic>
        <p:sp>
          <p:nvSpPr>
            <p:cNvPr id="9" name="Rectangle 5">
              <a:extLst>
                <a:ext uri="{FF2B5EF4-FFF2-40B4-BE49-F238E27FC236}">
                  <a16:creationId xmlns:a16="http://schemas.microsoft.com/office/drawing/2014/main" id="{70DAF5FD-73C1-1C4C-84CA-CB272DDEDE8E}"/>
                </a:ext>
              </a:extLst>
            </p:cNvPr>
            <p:cNvSpPr/>
            <p:nvPr/>
          </p:nvSpPr>
          <p:spPr>
            <a:xfrm>
              <a:off x="12700" y="4432300"/>
              <a:ext cx="5029200" cy="711200"/>
            </a:xfrm>
            <a:prstGeom prst="rect">
              <a:avLst/>
            </a:prstGeom>
            <a:solidFill>
              <a:srgbClr val="F7C9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a:p>
          </p:txBody>
        </p:sp>
      </p:grpSp>
    </p:spTree>
    <p:extLst>
      <p:ext uri="{BB962C8B-B14F-4D97-AF65-F5344CB8AC3E}">
        <p14:creationId xmlns:p14="http://schemas.microsoft.com/office/powerpoint/2010/main" val="12211921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0"/>
          <p:cNvSpPr txBox="1">
            <a:spLocks noGrp="1"/>
          </p:cNvSpPr>
          <p:nvPr>
            <p:ph type="title"/>
          </p:nvPr>
        </p:nvSpPr>
        <p:spPr>
          <a:xfrm>
            <a:off x="368841" y="365613"/>
            <a:ext cx="7688700" cy="535200"/>
          </a:xfrm>
          <a:prstGeom prst="rect">
            <a:avLst/>
          </a:prstGeom>
        </p:spPr>
        <p:txBody>
          <a:bodyPr spcFirstLastPara="1" wrap="square" lIns="91425" tIns="91425" rIns="91425" bIns="91425" anchor="t" anchorCtr="0">
            <a:noAutofit/>
          </a:bodyPr>
          <a:lstStyle/>
          <a:p>
            <a:pPr lvl="0" algn="l" rtl="0">
              <a:spcBef>
                <a:spcPts val="0"/>
              </a:spcBef>
              <a:spcAft>
                <a:spcPts val="0"/>
              </a:spcAft>
              <a:buClr>
                <a:srgbClr val="DB8B3A"/>
              </a:buClr>
            </a:pPr>
            <a:r>
              <a:rPr lang="es" sz="3200" b="1" dirty="0">
                <a:solidFill>
                  <a:srgbClr val="DE8D3B"/>
                </a:solidFill>
                <a:latin typeface="Helvetica" pitchFamily="2" charset="0"/>
                <a:ea typeface="+mn-ea"/>
                <a:cs typeface="+mn-cs"/>
              </a:rPr>
              <a:t>4. Models</a:t>
            </a:r>
            <a:endParaRPr dirty="0">
              <a:latin typeface="Helvetica Light" panose="020B0403020202020204" pitchFamily="34" charset="0"/>
            </a:endParaRPr>
          </a:p>
        </p:txBody>
      </p:sp>
      <p:sp>
        <p:nvSpPr>
          <p:cNvPr id="210" name="Google Shape;210;p30"/>
          <p:cNvSpPr txBox="1">
            <a:spLocks noGrp="1"/>
          </p:cNvSpPr>
          <p:nvPr>
            <p:ph type="body" idx="1"/>
          </p:nvPr>
        </p:nvSpPr>
        <p:spPr>
          <a:xfrm>
            <a:off x="727650" y="1267506"/>
            <a:ext cx="7823922" cy="31885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800" b="1" dirty="0">
                <a:solidFill>
                  <a:srgbClr val="DB8B3A"/>
                </a:solidFill>
                <a:latin typeface="Helvetica" pitchFamily="2" charset="0"/>
              </a:rPr>
              <a:t>Goal:</a:t>
            </a:r>
            <a:endParaRPr sz="1800" dirty="0">
              <a:latin typeface="Helvetica Light" panose="020B0403020202020204" pitchFamily="34" charset="0"/>
            </a:endParaRPr>
          </a:p>
          <a:p>
            <a:pPr marL="0" indent="0">
              <a:lnSpc>
                <a:spcPct val="150000"/>
              </a:lnSpc>
              <a:spcBef>
                <a:spcPts val="1600"/>
              </a:spcBef>
              <a:buNone/>
            </a:pPr>
            <a:r>
              <a:rPr lang="es" sz="1800" i="1" dirty="0">
                <a:latin typeface="Helvetica Oblique" pitchFamily="2" charset="0"/>
              </a:rPr>
              <a:t>Problems encountered</a:t>
            </a:r>
            <a:endParaRPr sz="1800" i="1" dirty="0">
              <a:latin typeface="Helvetica Oblique" pitchFamily="2" charset="0"/>
            </a:endParaRPr>
          </a:p>
          <a:p>
            <a:pPr marL="285750" indent="-285750">
              <a:lnSpc>
                <a:spcPct val="100000"/>
              </a:lnSpc>
              <a:buClr>
                <a:srgbClr val="DB8B3A"/>
              </a:buClr>
            </a:pPr>
            <a:r>
              <a:rPr lang="en-US" sz="1800" dirty="0">
                <a:latin typeface="Helvetica Light" panose="020B0403020202020204" pitchFamily="34" charset="0"/>
              </a:rPr>
              <a:t>Size of the data </a:t>
            </a:r>
          </a:p>
          <a:p>
            <a:pPr marL="0" indent="0">
              <a:lnSpc>
                <a:spcPct val="100000"/>
              </a:lnSpc>
              <a:buClr>
                <a:srgbClr val="DB8B3A"/>
              </a:buClr>
              <a:buNone/>
            </a:pPr>
            <a:endParaRPr sz="1800" dirty="0">
              <a:latin typeface="Helvetica Light" panose="020B0403020202020204" pitchFamily="34" charset="0"/>
            </a:endParaRPr>
          </a:p>
          <a:p>
            <a:pPr marL="0" indent="0">
              <a:spcAft>
                <a:spcPts val="1600"/>
              </a:spcAft>
              <a:buNone/>
            </a:pPr>
            <a:r>
              <a:rPr lang="es" sz="1800" b="1" dirty="0">
                <a:solidFill>
                  <a:srgbClr val="DB8B3A"/>
                </a:solidFill>
                <a:latin typeface="Helvetica" pitchFamily="2" charset="0"/>
              </a:rPr>
              <a:t>Current state: </a:t>
            </a:r>
            <a:r>
              <a:rPr lang="en-US" sz="1800" dirty="0">
                <a:latin typeface="Helvetica Light" panose="020B0403020202020204" pitchFamily="34" charset="0"/>
              </a:rPr>
              <a:t>Distributions and correlations are done, cluster A is dropped</a:t>
            </a:r>
            <a:endParaRPr sz="1800" dirty="0">
              <a:latin typeface="Helvetica Light" panose="020B0403020202020204" pitchFamily="34" charset="0"/>
            </a:endParaRPr>
          </a:p>
        </p:txBody>
      </p:sp>
      <p:grpSp>
        <p:nvGrpSpPr>
          <p:cNvPr id="7" name="Group 3">
            <a:extLst>
              <a:ext uri="{FF2B5EF4-FFF2-40B4-BE49-F238E27FC236}">
                <a16:creationId xmlns:a16="http://schemas.microsoft.com/office/drawing/2014/main" id="{BC19BE29-820F-884B-BE45-3D9B62EA1A75}"/>
              </a:ext>
            </a:extLst>
          </p:cNvPr>
          <p:cNvGrpSpPr/>
          <p:nvPr/>
        </p:nvGrpSpPr>
        <p:grpSpPr>
          <a:xfrm>
            <a:off x="-180" y="4432300"/>
            <a:ext cx="9144179" cy="711200"/>
            <a:chOff x="12700" y="4432300"/>
            <a:chExt cx="9131300" cy="711200"/>
          </a:xfrm>
        </p:grpSpPr>
        <p:pic>
          <p:nvPicPr>
            <p:cNvPr id="8" name="Picture 4" descr="A picture containing clock&#10;&#10;Description automatically generated">
              <a:extLst>
                <a:ext uri="{FF2B5EF4-FFF2-40B4-BE49-F238E27FC236}">
                  <a16:creationId xmlns:a16="http://schemas.microsoft.com/office/drawing/2014/main" id="{BCC73C50-D7DA-8644-9F18-3733E970F95B}"/>
                </a:ext>
              </a:extLst>
            </p:cNvPr>
            <p:cNvPicPr>
              <a:picLocks noChangeAspect="1"/>
            </p:cNvPicPr>
            <p:nvPr/>
          </p:nvPicPr>
          <p:blipFill rotWithShape="1">
            <a:blip r:embed="rId3"/>
            <a:srcRect t="61738" b="24431"/>
            <a:stretch/>
          </p:blipFill>
          <p:spPr>
            <a:xfrm>
              <a:off x="5026617" y="4432300"/>
              <a:ext cx="4117383" cy="711200"/>
            </a:xfrm>
            <a:prstGeom prst="rect">
              <a:avLst/>
            </a:prstGeom>
          </p:spPr>
        </p:pic>
        <p:sp>
          <p:nvSpPr>
            <p:cNvPr id="9" name="Rectangle 5">
              <a:extLst>
                <a:ext uri="{FF2B5EF4-FFF2-40B4-BE49-F238E27FC236}">
                  <a16:creationId xmlns:a16="http://schemas.microsoft.com/office/drawing/2014/main" id="{70DAF5FD-73C1-1C4C-84CA-CB272DDEDE8E}"/>
                </a:ext>
              </a:extLst>
            </p:cNvPr>
            <p:cNvSpPr/>
            <p:nvPr/>
          </p:nvSpPr>
          <p:spPr>
            <a:xfrm>
              <a:off x="12700" y="4432300"/>
              <a:ext cx="5029200" cy="711200"/>
            </a:xfrm>
            <a:prstGeom prst="rect">
              <a:avLst/>
            </a:prstGeom>
            <a:solidFill>
              <a:srgbClr val="F7C9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a:p>
          </p:txBody>
        </p:sp>
      </p:grpSp>
    </p:spTree>
    <p:extLst>
      <p:ext uri="{BB962C8B-B14F-4D97-AF65-F5344CB8AC3E}">
        <p14:creationId xmlns:p14="http://schemas.microsoft.com/office/powerpoint/2010/main" val="10501627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3"/>
          <p:cNvSpPr txBox="1">
            <a:spLocks noGrp="1"/>
          </p:cNvSpPr>
          <p:nvPr>
            <p:ph type="title"/>
          </p:nvPr>
        </p:nvSpPr>
        <p:spPr>
          <a:xfrm>
            <a:off x="368842" y="391371"/>
            <a:ext cx="7688700" cy="535200"/>
          </a:xfrm>
          <a:prstGeom prst="rect">
            <a:avLst/>
          </a:prstGeom>
        </p:spPr>
        <p:txBody>
          <a:bodyPr spcFirstLastPara="1" wrap="square" lIns="91425" tIns="91425" rIns="91425" bIns="91425" anchor="t" anchorCtr="0">
            <a:noAutofit/>
          </a:bodyPr>
          <a:lstStyle/>
          <a:p>
            <a:pPr lvl="0" indent="0">
              <a:spcBef>
                <a:spcPts val="0"/>
              </a:spcBef>
              <a:spcAft>
                <a:spcPts val="0"/>
              </a:spcAft>
              <a:buNone/>
            </a:pPr>
            <a:r>
              <a:rPr lang="es" sz="3200" b="1" dirty="0">
                <a:solidFill>
                  <a:srgbClr val="DE8D3B"/>
                </a:solidFill>
                <a:latin typeface="Helvetica" pitchFamily="2" charset="0"/>
                <a:ea typeface="+mn-ea"/>
                <a:cs typeface="+mn-cs"/>
              </a:rPr>
              <a:t>We are proud of...</a:t>
            </a:r>
            <a:endParaRPr sz="3200" b="1" dirty="0">
              <a:solidFill>
                <a:srgbClr val="DE8D3B"/>
              </a:solidFill>
              <a:latin typeface="Helvetica" pitchFamily="2" charset="0"/>
              <a:ea typeface="+mn-ea"/>
              <a:cs typeface="+mn-cs"/>
            </a:endParaRPr>
          </a:p>
        </p:txBody>
      </p:sp>
      <p:sp>
        <p:nvSpPr>
          <p:cNvPr id="241" name="Google Shape;241;p33"/>
          <p:cNvSpPr txBox="1">
            <a:spLocks noGrp="1"/>
          </p:cNvSpPr>
          <p:nvPr>
            <p:ph type="body" idx="1"/>
          </p:nvPr>
        </p:nvSpPr>
        <p:spPr>
          <a:xfrm>
            <a:off x="368842" y="1363927"/>
            <a:ext cx="5735744" cy="3388202"/>
          </a:xfrm>
          <a:prstGeom prst="rect">
            <a:avLst/>
          </a:prstGeom>
        </p:spPr>
        <p:txBody>
          <a:bodyPr spcFirstLastPara="1" wrap="square" lIns="91425" tIns="91425" rIns="91425" bIns="91425" anchor="t" anchorCtr="0">
            <a:noAutofit/>
          </a:bodyPr>
          <a:lstStyle/>
          <a:p>
            <a:pPr marL="342900" indent="-342900">
              <a:buClr>
                <a:srgbClr val="DB8B3A"/>
              </a:buClr>
            </a:pPr>
            <a:r>
              <a:rPr lang="es" dirty="0">
                <a:latin typeface="Helvetica Light" panose="020B0403020202020204" pitchFamily="34" charset="0"/>
              </a:rPr>
              <a:t>In-depth understanding of API documentation, which allowed us to maneuver freely in the process of building the data structures</a:t>
            </a:r>
            <a:endParaRPr dirty="0">
              <a:latin typeface="Helvetica Light" panose="020B0403020202020204" pitchFamily="34" charset="0"/>
            </a:endParaRPr>
          </a:p>
          <a:p>
            <a:pPr marL="342900" indent="-342900">
              <a:spcBef>
                <a:spcPts val="1600"/>
              </a:spcBef>
              <a:buClr>
                <a:srgbClr val="DB8B3A"/>
              </a:buClr>
            </a:pPr>
            <a:r>
              <a:rPr lang="es" dirty="0">
                <a:latin typeface="Helvetica Light" panose="020B0403020202020204" pitchFamily="34" charset="0"/>
              </a:rPr>
              <a:t>Building several complex functions to automate API requests and data collection process</a:t>
            </a:r>
            <a:endParaRPr dirty="0">
              <a:latin typeface="Helvetica Light" panose="020B0403020202020204" pitchFamily="34" charset="0"/>
            </a:endParaRPr>
          </a:p>
          <a:p>
            <a:pPr marL="342900" indent="-342900">
              <a:spcBef>
                <a:spcPts val="1600"/>
              </a:spcBef>
              <a:spcAft>
                <a:spcPts val="1600"/>
              </a:spcAft>
              <a:buClr>
                <a:srgbClr val="DB8B3A"/>
              </a:buClr>
            </a:pPr>
            <a:r>
              <a:rPr lang="es" dirty="0">
                <a:latin typeface="Helvetica Light" panose="020B0403020202020204" pitchFamily="34" charset="0"/>
              </a:rPr>
              <a:t>Visualizations of heat maps to assess the riskiness of areas for landing</a:t>
            </a:r>
            <a:endParaRPr dirty="0">
              <a:latin typeface="Helvetica Light" panose="020B0403020202020204" pitchFamily="34" charset="0"/>
            </a:endParaRPr>
          </a:p>
        </p:txBody>
      </p:sp>
      <p:pic>
        <p:nvPicPr>
          <p:cNvPr id="3" name="Picture 2" descr="A close up of a sign&#10;&#10;Description automatically generated">
            <a:extLst>
              <a:ext uri="{FF2B5EF4-FFF2-40B4-BE49-F238E27FC236}">
                <a16:creationId xmlns:a16="http://schemas.microsoft.com/office/drawing/2014/main" id="{876E4CB1-8A07-0743-BE9F-C449A5C075D1}"/>
              </a:ext>
            </a:extLst>
          </p:cNvPr>
          <p:cNvPicPr>
            <a:picLocks noChangeAspect="1"/>
          </p:cNvPicPr>
          <p:nvPr/>
        </p:nvPicPr>
        <p:blipFill>
          <a:blip r:embed="rId3"/>
          <a:stretch>
            <a:fillRect/>
          </a:stretch>
        </p:blipFill>
        <p:spPr>
          <a:xfrm>
            <a:off x="6252009" y="0"/>
            <a:ext cx="2891991" cy="514350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4"/>
          <p:cNvSpPr txBox="1">
            <a:spLocks noGrp="1"/>
          </p:cNvSpPr>
          <p:nvPr>
            <p:ph type="title"/>
          </p:nvPr>
        </p:nvSpPr>
        <p:spPr>
          <a:xfrm>
            <a:off x="3820380" y="1885319"/>
            <a:ext cx="2567542"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3200" b="1" dirty="0">
                <a:solidFill>
                  <a:srgbClr val="DE8D3B"/>
                </a:solidFill>
                <a:latin typeface="Helvetica" pitchFamily="2" charset="0"/>
                <a:ea typeface="+mn-ea"/>
                <a:cs typeface="+mn-cs"/>
              </a:rPr>
              <a:t>Thank You!</a:t>
            </a:r>
            <a:endParaRPr sz="3200" b="1" dirty="0">
              <a:solidFill>
                <a:srgbClr val="DE8D3B"/>
              </a:solidFill>
              <a:latin typeface="Helvetica" pitchFamily="2" charset="0"/>
              <a:ea typeface="+mn-ea"/>
              <a:cs typeface="+mn-cs"/>
            </a:endParaRPr>
          </a:p>
        </p:txBody>
      </p:sp>
      <p:sp>
        <p:nvSpPr>
          <p:cNvPr id="247" name="Google Shape;247;p34"/>
          <p:cNvSpPr txBox="1">
            <a:spLocks noGrp="1"/>
          </p:cNvSpPr>
          <p:nvPr>
            <p:ph type="body" idx="1"/>
          </p:nvPr>
        </p:nvSpPr>
        <p:spPr>
          <a:xfrm>
            <a:off x="3820379" y="2420519"/>
            <a:ext cx="2245570" cy="49287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dirty="0"/>
              <a:t>Any Questions?</a:t>
            </a:r>
            <a:endParaRPr dirty="0"/>
          </a:p>
        </p:txBody>
      </p:sp>
      <p:pic>
        <p:nvPicPr>
          <p:cNvPr id="6" name="Picture 5" descr="A close up of a logo&#10;&#10;Description automatically generated">
            <a:extLst>
              <a:ext uri="{FF2B5EF4-FFF2-40B4-BE49-F238E27FC236}">
                <a16:creationId xmlns:a16="http://schemas.microsoft.com/office/drawing/2014/main" id="{4A5BB60F-48C4-1F40-BE99-E6DE105F1149}"/>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50" b="99917" l="625" r="90000">
                        <a14:foregroundMark x1="10833" y1="11750" x2="4323" y2="54417"/>
                        <a14:foregroundMark x1="3906" y1="6000" x2="3906" y2="6000"/>
                        <a14:foregroundMark x1="4591" y1="78833" x2="4606" y2="79472"/>
                        <a14:foregroundMark x1="2760" y1="4167" x2="4591" y2="78833"/>
                        <a14:foregroundMark x1="4546" y1="78833" x2="3750" y2="62500"/>
                        <a14:foregroundMark x1="1302" y1="76333" x2="833" y2="88333"/>
                        <a14:foregroundMark x1="833" y1="88333" x2="729" y2="88583"/>
                        <a14:foregroundMark x1="5625" y1="97333" x2="13021" y2="68917"/>
                        <a14:foregroundMark x1="13021" y1="68917" x2="7187" y2="99917"/>
                        <a14:foregroundMark x1="2604" y1="2750" x2="15521" y2="0"/>
                        <a14:foregroundMark x1="15521" y1="0" x2="2031" y2="250"/>
                        <a14:foregroundMark x1="2031" y1="250" x2="7760" y2="2333"/>
                        <a14:foregroundMark x1="7760" y1="2333" x2="1667" y2="667"/>
                        <a14:foregroundMark x1="1667" y1="667" x2="7708" y2="0"/>
                        <a14:foregroundMark x1="7708" y1="0" x2="19792" y2="250"/>
                        <a14:foregroundMark x1="19792" y1="250" x2="20313" y2="1167"/>
                        <a14:foregroundMark x1="52604" y1="43833" x2="68333" y2="44500"/>
                        <a14:foregroundMark x1="4115" y1="78833" x2="4167" y2="78750"/>
                        <a14:foregroundMark x1="3333" y1="81583" x2="3333" y2="79083"/>
                        <a14:foregroundMark x1="3594" y1="80833" x2="3594" y2="80833"/>
                        <a14:foregroundMark x1="3490" y1="79917" x2="3229" y2="81917"/>
                        <a14:foregroundMark x1="3333" y1="81250" x2="4167" y2="78250"/>
                        <a14:foregroundMark x1="3229" y1="80583" x2="3229" y2="80583"/>
                        <a14:foregroundMark x1="3281" y1="81833" x2="3281" y2="81833"/>
                        <a14:foregroundMark x1="3750" y1="80000" x2="3333" y2="82583"/>
                        <a14:backgroundMark x1="5313" y1="80500" x2="4635" y2="81000"/>
                        <a14:backgroundMark x1="4706" y1="80386" x2="5208" y2="79583"/>
                        <a14:backgroundMark x1="4740" y1="79583" x2="4635" y2="79333"/>
                        <a14:backgroundMark x1="4896" y1="80083" x2="4896" y2="79833"/>
                        <a14:backgroundMark x1="4896" y1="79583" x2="3989" y2="80583"/>
                        <a14:backgroundMark x1="2448" y1="91083" x2="4896" y2="82250"/>
                        <a14:backgroundMark x1="4896" y1="82250" x2="4896" y2="80083"/>
                        <a14:backgroundMark x1="49740" y1="54917" x2="50625" y2="50500"/>
                        <a14:backgroundMark x1="48281" y1="54667" x2="48438" y2="53083"/>
                        <a14:backgroundMark x1="44688" y1="53750" x2="45417" y2="52583"/>
                        <a14:backgroundMark x1="73802" y1="56083" x2="74375" y2="55333"/>
                        <a14:backgroundMark x1="80885" y1="55333" x2="37240" y2="55250"/>
                        <a14:backgroundMark x1="37240" y1="55250" x2="42813" y2="51000"/>
                        <a14:backgroundMark x1="42813" y1="51000" x2="52604" y2="50250"/>
                        <a14:backgroundMark x1="52604" y1="50250" x2="62552" y2="52167"/>
                        <a14:backgroundMark x1="62552" y1="52167" x2="69010" y2="51917"/>
                        <a14:backgroundMark x1="69010" y1="51917" x2="73073" y2="51917"/>
                        <a14:backgroundMark x1="77708" y1="52333" x2="47188" y2="54583"/>
                        <a14:backgroundMark x1="47188" y1="54583" x2="76094" y2="49583"/>
                        <a14:backgroundMark x1="76094" y1="49583" x2="46563" y2="52167"/>
                        <a14:backgroundMark x1="46563" y1="52167" x2="80938" y2="48667"/>
                        <a14:backgroundMark x1="80938" y1="48667" x2="65573" y2="54667"/>
                        <a14:backgroundMark x1="65573" y1="54667" x2="58958" y2="54750"/>
                        <a14:backgroundMark x1="58958" y1="54750" x2="66354" y2="54417"/>
                        <a14:backgroundMark x1="66354" y1="54417" x2="43490" y2="53500"/>
                        <a14:backgroundMark x1="43490" y1="53500" x2="43698" y2="52167"/>
                        <a14:backgroundMark x1="4367" y1="80205" x2="5052" y2="78417"/>
                        <a14:backgroundMark x1="4583" y1="79000" x2="4635" y2="78917"/>
                        <a14:backgroundMark x1="4635" y1="78833" x2="4635" y2="78833"/>
                        <a14:backgroundMark x1="4740" y1="78500" x2="4635" y2="79417"/>
                        <a14:backgroundMark x1="4531" y1="79417" x2="4323" y2="80083"/>
                      </a14:backgroundRemoval>
                    </a14:imgEffect>
                  </a14:imgLayer>
                </a14:imgProps>
              </a:ext>
            </a:extLst>
          </a:blip>
          <a:srcRect r="76644"/>
          <a:stretch/>
        </p:blipFill>
        <p:spPr>
          <a:xfrm>
            <a:off x="0" y="-4500"/>
            <a:ext cx="1923803" cy="51480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6"/>
          <p:cNvSpPr txBox="1">
            <a:spLocks noGrp="1"/>
          </p:cNvSpPr>
          <p:nvPr>
            <p:ph type="title"/>
          </p:nvPr>
        </p:nvSpPr>
        <p:spPr>
          <a:xfrm>
            <a:off x="359275" y="389221"/>
            <a:ext cx="7688700" cy="535200"/>
          </a:xfrm>
          <a:prstGeom prst="rect">
            <a:avLst/>
          </a:prstGeom>
        </p:spPr>
        <p:txBody>
          <a:bodyPr spcFirstLastPara="1" wrap="square" lIns="91425" tIns="91425" rIns="91425" bIns="91425" anchor="t" anchorCtr="0">
            <a:noAutofit/>
          </a:bodyPr>
          <a:lstStyle/>
          <a:p>
            <a:r>
              <a:rPr lang="es" sz="3200" b="1" dirty="0">
                <a:solidFill>
                  <a:srgbClr val="DE8D3B"/>
                </a:solidFill>
                <a:latin typeface="Helvetica" pitchFamily="2" charset="0"/>
                <a:ea typeface="+mn-ea"/>
                <a:cs typeface="+mn-cs"/>
              </a:rPr>
              <a:t>Player’s Unknown BattleGrounds</a:t>
            </a:r>
            <a:endParaRPr sz="3200" b="1" dirty="0">
              <a:solidFill>
                <a:srgbClr val="DE8D3B"/>
              </a:solidFill>
              <a:latin typeface="Helvetica" pitchFamily="2" charset="0"/>
              <a:ea typeface="+mn-ea"/>
              <a:cs typeface="+mn-cs"/>
            </a:endParaRPr>
          </a:p>
        </p:txBody>
      </p:sp>
      <p:sp>
        <p:nvSpPr>
          <p:cNvPr id="109" name="Google Shape;109;p16"/>
          <p:cNvSpPr txBox="1">
            <a:spLocks noGrp="1"/>
          </p:cNvSpPr>
          <p:nvPr>
            <p:ph type="body" idx="1"/>
          </p:nvPr>
        </p:nvSpPr>
        <p:spPr>
          <a:xfrm>
            <a:off x="0" y="1918275"/>
            <a:ext cx="3936055" cy="2061443"/>
          </a:xfrm>
          <a:prstGeom prst="rect">
            <a:avLst/>
          </a:prstGeom>
        </p:spPr>
        <p:txBody>
          <a:bodyPr spcFirstLastPara="1" wrap="square" lIns="91425" tIns="91425" rIns="91425" bIns="91425" anchor="t" anchorCtr="0">
            <a:noAutofit/>
          </a:bodyPr>
          <a:lstStyle/>
          <a:p>
            <a:r>
              <a:rPr lang="es" dirty="0">
                <a:latin typeface="Helvetica Light" panose="020B0403020202020204" pitchFamily="34" charset="0"/>
              </a:rPr>
              <a:t>One of the top battle royale shooters</a:t>
            </a:r>
            <a:endParaRPr dirty="0">
              <a:latin typeface="Helvetica Light" panose="020B0403020202020204" pitchFamily="34" charset="0"/>
            </a:endParaRPr>
          </a:p>
          <a:p>
            <a:r>
              <a:rPr lang="es" dirty="0">
                <a:latin typeface="Helvetica Light" panose="020B0403020202020204" pitchFamily="34" charset="0"/>
              </a:rPr>
              <a:t>Has more than </a:t>
            </a:r>
            <a:r>
              <a:rPr lang="es" dirty="0">
                <a:solidFill>
                  <a:srgbClr val="DE8D3B"/>
                </a:solidFill>
                <a:latin typeface="Helvetica" pitchFamily="2" charset="0"/>
              </a:rPr>
              <a:t>50</a:t>
            </a:r>
            <a:r>
              <a:rPr lang="es" dirty="0">
                <a:latin typeface="Helvetica Light" panose="020B0403020202020204" pitchFamily="34" charset="0"/>
              </a:rPr>
              <a:t> million downloads </a:t>
            </a:r>
            <a:endParaRPr dirty="0">
              <a:latin typeface="Helvetica Light" panose="020B0403020202020204" pitchFamily="34" charset="0"/>
            </a:endParaRPr>
          </a:p>
          <a:p>
            <a:r>
              <a:rPr lang="es" dirty="0">
                <a:solidFill>
                  <a:srgbClr val="DE8D3B"/>
                </a:solidFill>
                <a:latin typeface="Helvetica" pitchFamily="2" charset="0"/>
              </a:rPr>
              <a:t>5th</a:t>
            </a:r>
            <a:r>
              <a:rPr lang="es" dirty="0">
                <a:latin typeface="Helvetica Light" panose="020B0403020202020204" pitchFamily="34" charset="0"/>
              </a:rPr>
              <a:t> best sold game of all time</a:t>
            </a:r>
            <a:endParaRPr dirty="0">
              <a:latin typeface="Helvetica Light" panose="020B0403020202020204" pitchFamily="34" charset="0"/>
            </a:endParaRPr>
          </a:p>
        </p:txBody>
      </p:sp>
      <p:pic>
        <p:nvPicPr>
          <p:cNvPr id="110" name="Google Shape;110;p16"/>
          <p:cNvPicPr preferRelativeResize="0"/>
          <p:nvPr/>
        </p:nvPicPr>
        <p:blipFill>
          <a:blip r:embed="rId3">
            <a:alphaModFix/>
          </a:blip>
          <a:stretch>
            <a:fillRect/>
          </a:stretch>
        </p:blipFill>
        <p:spPr>
          <a:xfrm>
            <a:off x="3936056" y="1125682"/>
            <a:ext cx="5207944" cy="336099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7"/>
          <p:cNvSpPr txBox="1">
            <a:spLocks noGrp="1"/>
          </p:cNvSpPr>
          <p:nvPr>
            <p:ph type="title"/>
          </p:nvPr>
        </p:nvSpPr>
        <p:spPr>
          <a:xfrm>
            <a:off x="361150" y="378850"/>
            <a:ext cx="7688700" cy="535200"/>
          </a:xfrm>
          <a:prstGeom prst="rect">
            <a:avLst/>
          </a:prstGeom>
        </p:spPr>
        <p:txBody>
          <a:bodyPr spcFirstLastPara="1" wrap="square" lIns="91425" tIns="91425" rIns="91425" bIns="91425" anchor="t" anchorCtr="0">
            <a:noAutofit/>
          </a:bodyPr>
          <a:lstStyle/>
          <a:p>
            <a:pPr marL="0" lvl="0" indent="0"/>
            <a:r>
              <a:rPr lang="es" sz="3200" b="1" dirty="0">
                <a:solidFill>
                  <a:srgbClr val="DE8D3B"/>
                </a:solidFill>
                <a:latin typeface="Helvetica" pitchFamily="2" charset="0"/>
                <a:ea typeface="+mn-ea"/>
                <a:cs typeface="+mn-cs"/>
              </a:rPr>
              <a:t>The problem</a:t>
            </a:r>
            <a:endParaRPr sz="3200" b="1" dirty="0">
              <a:solidFill>
                <a:srgbClr val="DE8D3B"/>
              </a:solidFill>
              <a:latin typeface="Helvetica" pitchFamily="2" charset="0"/>
              <a:ea typeface="+mn-ea"/>
              <a:cs typeface="+mn-cs"/>
            </a:endParaRPr>
          </a:p>
        </p:txBody>
      </p:sp>
      <p:sp>
        <p:nvSpPr>
          <p:cNvPr id="116" name="Google Shape;116;p17"/>
          <p:cNvSpPr txBox="1">
            <a:spLocks noGrp="1"/>
          </p:cNvSpPr>
          <p:nvPr>
            <p:ph type="body" idx="1"/>
          </p:nvPr>
        </p:nvSpPr>
        <p:spPr>
          <a:xfrm>
            <a:off x="720378" y="1269704"/>
            <a:ext cx="794465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800" b="1" i="1" dirty="0">
                <a:latin typeface="Helvetica Bold Oblique" pitchFamily="2" charset="0"/>
              </a:rPr>
              <a:t>Discovering how collaboration affects team performance in eSports</a:t>
            </a:r>
          </a:p>
          <a:p>
            <a:pPr marL="0" lvl="0" indent="0" algn="l" rtl="0">
              <a:spcBef>
                <a:spcPts val="0"/>
              </a:spcBef>
              <a:spcAft>
                <a:spcPts val="0"/>
              </a:spcAft>
              <a:buNone/>
            </a:pPr>
            <a:endParaRPr lang="es" sz="1800" i="1" dirty="0">
              <a:solidFill>
                <a:srgbClr val="DE8D3B"/>
              </a:solidFill>
              <a:latin typeface="Helvetica Oblique" pitchFamily="2" charset="0"/>
            </a:endParaRPr>
          </a:p>
          <a:p>
            <a:pPr marL="0" lvl="0" indent="0">
              <a:buNone/>
            </a:pPr>
            <a:r>
              <a:rPr lang="en-GB" sz="1800" i="1" dirty="0">
                <a:latin typeface="Helvetica Oblique" pitchFamily="2" charset="0"/>
              </a:rPr>
              <a:t>What type of collaboration leads to more wins?</a:t>
            </a:r>
            <a:r>
              <a:rPr lang="es" sz="1800" i="1" dirty="0">
                <a:solidFill>
                  <a:srgbClr val="DE8D3B"/>
                </a:solidFill>
                <a:latin typeface="Helvetica Oblique" pitchFamily="2" charset="0"/>
              </a:rPr>
              <a:t> </a:t>
            </a:r>
            <a:endParaRPr sz="1800" i="1" dirty="0">
              <a:solidFill>
                <a:srgbClr val="DE8D3B"/>
              </a:solidFill>
              <a:highlight>
                <a:srgbClr val="FFFFFF"/>
              </a:highlight>
              <a:latin typeface="Helvetica Oblique" pitchFamily="2" charset="0"/>
            </a:endParaRPr>
          </a:p>
          <a:p>
            <a:pPr marL="0" lvl="0" indent="0" algn="l" rtl="0">
              <a:spcBef>
                <a:spcPts val="1600"/>
              </a:spcBef>
              <a:spcAft>
                <a:spcPts val="0"/>
              </a:spcAft>
              <a:buNone/>
            </a:pPr>
            <a:r>
              <a:rPr lang="es" sz="1800" dirty="0">
                <a:latin typeface="Helvetica Light" panose="020B0403020202020204" pitchFamily="34" charset="0"/>
              </a:rPr>
              <a:t>We need to build a system to collect the PUBG API data, clean the data, analyze behavioral data of team players and identify the different strategies to out survive the other teams in addition to find out the most attractive places to collect resources and weapons.</a:t>
            </a:r>
            <a:endParaRPr sz="1800" dirty="0">
              <a:latin typeface="Helvetica Light" panose="020B0403020202020204" pitchFamily="34" charset="0"/>
            </a:endParaRPr>
          </a:p>
          <a:p>
            <a:pPr marL="0" lvl="0" indent="0" algn="l" rtl="0">
              <a:spcBef>
                <a:spcPts val="1200"/>
              </a:spcBef>
              <a:spcAft>
                <a:spcPts val="1600"/>
              </a:spcAft>
              <a:buNone/>
            </a:pPr>
            <a:endParaRPr sz="1800" dirty="0">
              <a:latin typeface="Helvetica Light" panose="020B0403020202020204" pitchFamily="34" charset="0"/>
            </a:endParaRPr>
          </a:p>
        </p:txBody>
      </p:sp>
      <p:grpSp>
        <p:nvGrpSpPr>
          <p:cNvPr id="5" name="Group 4">
            <a:extLst>
              <a:ext uri="{FF2B5EF4-FFF2-40B4-BE49-F238E27FC236}">
                <a16:creationId xmlns:a16="http://schemas.microsoft.com/office/drawing/2014/main" id="{1DE4CBAF-42C5-EB40-A7AF-92E3A49A804A}"/>
              </a:ext>
            </a:extLst>
          </p:cNvPr>
          <p:cNvGrpSpPr/>
          <p:nvPr/>
        </p:nvGrpSpPr>
        <p:grpSpPr>
          <a:xfrm>
            <a:off x="0" y="4330700"/>
            <a:ext cx="9144000" cy="812800"/>
            <a:chOff x="0" y="4330700"/>
            <a:chExt cx="9144000" cy="812800"/>
          </a:xfrm>
        </p:grpSpPr>
        <p:pic>
          <p:nvPicPr>
            <p:cNvPr id="3" name="Picture 2">
              <a:extLst>
                <a:ext uri="{FF2B5EF4-FFF2-40B4-BE49-F238E27FC236}">
                  <a16:creationId xmlns:a16="http://schemas.microsoft.com/office/drawing/2014/main" id="{9D0DDE66-8B94-F84E-AAB6-E99AF15038D8}"/>
                </a:ext>
              </a:extLst>
            </p:cNvPr>
            <p:cNvPicPr>
              <a:picLocks noChangeAspect="1"/>
            </p:cNvPicPr>
            <p:nvPr/>
          </p:nvPicPr>
          <p:blipFill rotWithShape="1">
            <a:blip r:embed="rId3"/>
            <a:srcRect t="40211" b="44000"/>
            <a:stretch/>
          </p:blipFill>
          <p:spPr>
            <a:xfrm>
              <a:off x="5021578" y="4330700"/>
              <a:ext cx="4122422" cy="812800"/>
            </a:xfrm>
            <a:prstGeom prst="rect">
              <a:avLst/>
            </a:prstGeom>
          </p:spPr>
        </p:pic>
        <p:sp>
          <p:nvSpPr>
            <p:cNvPr id="4" name="Rectangle 3">
              <a:extLst>
                <a:ext uri="{FF2B5EF4-FFF2-40B4-BE49-F238E27FC236}">
                  <a16:creationId xmlns:a16="http://schemas.microsoft.com/office/drawing/2014/main" id="{C2C80A44-7BE3-694F-9444-DBC33EB76AB8}"/>
                </a:ext>
              </a:extLst>
            </p:cNvPr>
            <p:cNvSpPr/>
            <p:nvPr/>
          </p:nvSpPr>
          <p:spPr>
            <a:xfrm>
              <a:off x="0" y="4330700"/>
              <a:ext cx="5021578" cy="8128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dirty="0"/>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8"/>
          <p:cNvSpPr txBox="1">
            <a:spLocks noGrp="1"/>
          </p:cNvSpPr>
          <p:nvPr>
            <p:ph type="title"/>
          </p:nvPr>
        </p:nvSpPr>
        <p:spPr>
          <a:xfrm>
            <a:off x="361150" y="362971"/>
            <a:ext cx="7688700" cy="535200"/>
          </a:xfrm>
          <a:prstGeom prst="rect">
            <a:avLst/>
          </a:prstGeom>
        </p:spPr>
        <p:txBody>
          <a:bodyPr spcFirstLastPara="1" wrap="square" lIns="91425" tIns="91425" rIns="91425" bIns="91425" anchor="t" anchorCtr="0">
            <a:noAutofit/>
          </a:bodyPr>
          <a:lstStyle/>
          <a:p>
            <a:r>
              <a:rPr lang="es" sz="3200" b="1" dirty="0">
                <a:solidFill>
                  <a:srgbClr val="DE8D3B"/>
                </a:solidFill>
                <a:latin typeface="Helvetica" pitchFamily="2" charset="0"/>
                <a:ea typeface="+mn-ea"/>
                <a:cs typeface="+mn-cs"/>
              </a:rPr>
              <a:t>Our goals</a:t>
            </a:r>
            <a:endParaRPr sz="3200" b="1" dirty="0">
              <a:solidFill>
                <a:srgbClr val="DE8D3B"/>
              </a:solidFill>
              <a:latin typeface="Helvetica" pitchFamily="2" charset="0"/>
              <a:ea typeface="+mn-ea"/>
              <a:cs typeface="+mn-cs"/>
            </a:endParaRPr>
          </a:p>
        </p:txBody>
      </p:sp>
      <p:grpSp>
        <p:nvGrpSpPr>
          <p:cNvPr id="5" name="Group 4">
            <a:extLst>
              <a:ext uri="{FF2B5EF4-FFF2-40B4-BE49-F238E27FC236}">
                <a16:creationId xmlns:a16="http://schemas.microsoft.com/office/drawing/2014/main" id="{5A6BAF09-8F30-174F-89F9-524A0FE9300E}"/>
              </a:ext>
            </a:extLst>
          </p:cNvPr>
          <p:cNvGrpSpPr/>
          <p:nvPr/>
        </p:nvGrpSpPr>
        <p:grpSpPr>
          <a:xfrm>
            <a:off x="12700" y="4432300"/>
            <a:ext cx="9131300" cy="711200"/>
            <a:chOff x="12700" y="4432300"/>
            <a:chExt cx="9131300" cy="711200"/>
          </a:xfrm>
        </p:grpSpPr>
        <p:pic>
          <p:nvPicPr>
            <p:cNvPr id="3" name="Picture 2" descr="A picture containing clock&#10;&#10;Description automatically generated">
              <a:extLst>
                <a:ext uri="{FF2B5EF4-FFF2-40B4-BE49-F238E27FC236}">
                  <a16:creationId xmlns:a16="http://schemas.microsoft.com/office/drawing/2014/main" id="{9A517BB6-4ABB-E740-82E0-138FA566DE88}"/>
                </a:ext>
              </a:extLst>
            </p:cNvPr>
            <p:cNvPicPr>
              <a:picLocks noChangeAspect="1"/>
            </p:cNvPicPr>
            <p:nvPr/>
          </p:nvPicPr>
          <p:blipFill rotWithShape="1">
            <a:blip r:embed="rId3"/>
            <a:srcRect t="61738" b="24431"/>
            <a:stretch/>
          </p:blipFill>
          <p:spPr>
            <a:xfrm>
              <a:off x="5026617" y="4432300"/>
              <a:ext cx="4117383" cy="711200"/>
            </a:xfrm>
            <a:prstGeom prst="rect">
              <a:avLst/>
            </a:prstGeom>
          </p:spPr>
        </p:pic>
        <p:sp>
          <p:nvSpPr>
            <p:cNvPr id="4" name="Rectangle 3">
              <a:extLst>
                <a:ext uri="{FF2B5EF4-FFF2-40B4-BE49-F238E27FC236}">
                  <a16:creationId xmlns:a16="http://schemas.microsoft.com/office/drawing/2014/main" id="{31B5310A-1F86-4844-B2C3-ED74DB666604}"/>
                </a:ext>
              </a:extLst>
            </p:cNvPr>
            <p:cNvSpPr/>
            <p:nvPr/>
          </p:nvSpPr>
          <p:spPr>
            <a:xfrm>
              <a:off x="12700" y="4432300"/>
              <a:ext cx="5029200" cy="711200"/>
            </a:xfrm>
            <a:prstGeom prst="rect">
              <a:avLst/>
            </a:prstGeom>
            <a:solidFill>
              <a:srgbClr val="F7C9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a:p>
          </p:txBody>
        </p:sp>
      </p:grpSp>
      <p:sp>
        <p:nvSpPr>
          <p:cNvPr id="8" name="Rectangle 7">
            <a:extLst>
              <a:ext uri="{FF2B5EF4-FFF2-40B4-BE49-F238E27FC236}">
                <a16:creationId xmlns:a16="http://schemas.microsoft.com/office/drawing/2014/main" id="{33A421ED-E4B5-2D4A-91EE-3AE123C9AEA9}"/>
              </a:ext>
            </a:extLst>
          </p:cNvPr>
          <p:cNvSpPr/>
          <p:nvPr/>
        </p:nvSpPr>
        <p:spPr>
          <a:xfrm>
            <a:off x="305998" y="3280687"/>
            <a:ext cx="3960000" cy="923330"/>
          </a:xfrm>
          <a:prstGeom prst="rect">
            <a:avLst/>
          </a:prstGeom>
        </p:spPr>
        <p:txBody>
          <a:bodyPr wrap="square">
            <a:spAutoFit/>
          </a:bodyPr>
          <a:lstStyle/>
          <a:p>
            <a:pPr algn="ctr">
              <a:spcAft>
                <a:spcPts val="1600"/>
              </a:spcAft>
            </a:pPr>
            <a:r>
              <a:rPr lang="en-GB" dirty="0">
                <a:latin typeface="Helvetica Light" panose="020B0403020202020204" pitchFamily="34" charset="0"/>
              </a:rPr>
              <a:t>Understanding the role of collaboration in performance (from strong to loose collaboration)</a:t>
            </a:r>
            <a:endParaRPr lang="en-ES" dirty="0">
              <a:latin typeface="Helvetica Light" panose="020B0403020202020204" pitchFamily="34" charset="0"/>
            </a:endParaRPr>
          </a:p>
        </p:txBody>
      </p:sp>
      <p:sp>
        <p:nvSpPr>
          <p:cNvPr id="9" name="Rectangle 8">
            <a:extLst>
              <a:ext uri="{FF2B5EF4-FFF2-40B4-BE49-F238E27FC236}">
                <a16:creationId xmlns:a16="http://schemas.microsoft.com/office/drawing/2014/main" id="{097BFA9A-A06A-3C4C-8879-1EFD80606085}"/>
              </a:ext>
            </a:extLst>
          </p:cNvPr>
          <p:cNvSpPr/>
          <p:nvPr/>
        </p:nvSpPr>
        <p:spPr>
          <a:xfrm>
            <a:off x="5105306" y="3280687"/>
            <a:ext cx="3960000" cy="923330"/>
          </a:xfrm>
          <a:prstGeom prst="rect">
            <a:avLst/>
          </a:prstGeom>
        </p:spPr>
        <p:txBody>
          <a:bodyPr wrap="square">
            <a:spAutoFit/>
          </a:bodyPr>
          <a:lstStyle/>
          <a:p>
            <a:pPr algn="ctr">
              <a:spcAft>
                <a:spcPts val="1600"/>
              </a:spcAft>
            </a:pPr>
            <a:r>
              <a:rPr lang="en-GB" dirty="0">
                <a:latin typeface="Helvetica Light" panose="020B0403020202020204" pitchFamily="34" charset="0"/>
              </a:rPr>
              <a:t>Understanding the role of risk-taking behaviour in performance (exploration strategies vs exploitation strategies)</a:t>
            </a:r>
            <a:endParaRPr lang="en-ES" dirty="0">
              <a:latin typeface="Helvetica Light" panose="020B0403020202020204" pitchFamily="34" charset="0"/>
            </a:endParaRPr>
          </a:p>
        </p:txBody>
      </p:sp>
      <p:pic>
        <p:nvPicPr>
          <p:cNvPr id="11" name="Picture 10" descr="A close up of a logo&#10;&#10;Description automatically generated">
            <a:extLst>
              <a:ext uri="{FF2B5EF4-FFF2-40B4-BE49-F238E27FC236}">
                <a16:creationId xmlns:a16="http://schemas.microsoft.com/office/drawing/2014/main" id="{F28603BE-64FC-F945-A9BB-30AB514D3105}"/>
              </a:ext>
            </a:extLst>
          </p:cNvPr>
          <p:cNvPicPr>
            <a:picLocks noChangeAspect="1"/>
          </p:cNvPicPr>
          <p:nvPr/>
        </p:nvPicPr>
        <p:blipFill>
          <a:blip r:embed="rId4"/>
          <a:stretch>
            <a:fillRect/>
          </a:stretch>
        </p:blipFill>
        <p:spPr>
          <a:xfrm>
            <a:off x="1515899" y="1189942"/>
            <a:ext cx="1584000" cy="1584000"/>
          </a:xfrm>
          <a:prstGeom prst="rect">
            <a:avLst/>
          </a:prstGeom>
        </p:spPr>
      </p:pic>
      <p:pic>
        <p:nvPicPr>
          <p:cNvPr id="13" name="Picture 12" descr="A close up of a logo&#10;&#10;Description automatically generated">
            <a:extLst>
              <a:ext uri="{FF2B5EF4-FFF2-40B4-BE49-F238E27FC236}">
                <a16:creationId xmlns:a16="http://schemas.microsoft.com/office/drawing/2014/main" id="{3037D17C-4753-F345-B794-8C3A4E9F870B}"/>
              </a:ext>
            </a:extLst>
          </p:cNvPr>
          <p:cNvPicPr>
            <a:picLocks noChangeAspect="1"/>
          </p:cNvPicPr>
          <p:nvPr/>
        </p:nvPicPr>
        <p:blipFill rotWithShape="1">
          <a:blip r:embed="rId5"/>
          <a:srcRect l="12801" t="6130" r="12000" b="10577"/>
          <a:stretch/>
        </p:blipFill>
        <p:spPr>
          <a:xfrm>
            <a:off x="6332056" y="1267799"/>
            <a:ext cx="1440000" cy="1594988"/>
          </a:xfrm>
          <a:prstGeom prst="rect">
            <a:avLst/>
          </a:prstGeom>
        </p:spPr>
      </p:pic>
      <p:sp>
        <p:nvSpPr>
          <p:cNvPr id="14" name="TextBox 13">
            <a:extLst>
              <a:ext uri="{FF2B5EF4-FFF2-40B4-BE49-F238E27FC236}">
                <a16:creationId xmlns:a16="http://schemas.microsoft.com/office/drawing/2014/main" id="{569AF6D3-C253-D740-8881-30812C54C452}"/>
              </a:ext>
            </a:extLst>
          </p:cNvPr>
          <p:cNvSpPr txBox="1"/>
          <p:nvPr/>
        </p:nvSpPr>
        <p:spPr>
          <a:xfrm>
            <a:off x="1813026" y="2858640"/>
            <a:ext cx="1056247" cy="400110"/>
          </a:xfrm>
          <a:prstGeom prst="rect">
            <a:avLst/>
          </a:prstGeom>
          <a:noFill/>
        </p:spPr>
        <p:txBody>
          <a:bodyPr wrap="square" rtlCol="0">
            <a:spAutoFit/>
          </a:bodyPr>
          <a:lstStyle/>
          <a:p>
            <a:r>
              <a:rPr lang="en-ES" sz="2000" b="1" dirty="0">
                <a:solidFill>
                  <a:srgbClr val="DB8B3A"/>
                </a:solidFill>
                <a:latin typeface="Helvetica" pitchFamily="2" charset="0"/>
              </a:rPr>
              <a:t>Goal 1</a:t>
            </a:r>
          </a:p>
        </p:txBody>
      </p:sp>
      <p:sp>
        <p:nvSpPr>
          <p:cNvPr id="18" name="TextBox 17">
            <a:extLst>
              <a:ext uri="{FF2B5EF4-FFF2-40B4-BE49-F238E27FC236}">
                <a16:creationId xmlns:a16="http://schemas.microsoft.com/office/drawing/2014/main" id="{8640F0BB-E86A-B84C-A281-0366C0B6405E}"/>
              </a:ext>
            </a:extLst>
          </p:cNvPr>
          <p:cNvSpPr txBox="1"/>
          <p:nvPr/>
        </p:nvSpPr>
        <p:spPr>
          <a:xfrm>
            <a:off x="6557183" y="2855057"/>
            <a:ext cx="1056247" cy="400110"/>
          </a:xfrm>
          <a:prstGeom prst="rect">
            <a:avLst/>
          </a:prstGeom>
          <a:noFill/>
        </p:spPr>
        <p:txBody>
          <a:bodyPr wrap="square" rtlCol="0">
            <a:spAutoFit/>
          </a:bodyPr>
          <a:lstStyle/>
          <a:p>
            <a:r>
              <a:rPr lang="en-ES" sz="2000" b="1" dirty="0">
                <a:solidFill>
                  <a:srgbClr val="DB8B3A"/>
                </a:solidFill>
                <a:latin typeface="Helvetica" pitchFamily="2" charset="0"/>
              </a:rPr>
              <a:t>Goal 2</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9"/>
          <p:cNvSpPr txBox="1">
            <a:spLocks noGrp="1"/>
          </p:cNvSpPr>
          <p:nvPr>
            <p:ph type="title"/>
          </p:nvPr>
        </p:nvSpPr>
        <p:spPr>
          <a:xfrm>
            <a:off x="361150" y="371575"/>
            <a:ext cx="7688700" cy="535200"/>
          </a:xfrm>
          <a:prstGeom prst="rect">
            <a:avLst/>
          </a:prstGeom>
        </p:spPr>
        <p:txBody>
          <a:bodyPr spcFirstLastPara="1" wrap="square" lIns="91425" tIns="91425" rIns="91425" bIns="91425" anchor="t" anchorCtr="0">
            <a:noAutofit/>
          </a:bodyPr>
          <a:lstStyle/>
          <a:p>
            <a:pPr marL="0" lvl="0" indent="0"/>
            <a:r>
              <a:rPr lang="es" sz="3200" b="1" dirty="0">
                <a:solidFill>
                  <a:srgbClr val="DE8D3B"/>
                </a:solidFill>
                <a:latin typeface="Helvetica" pitchFamily="2" charset="0"/>
                <a:ea typeface="+mn-ea"/>
                <a:cs typeface="+mn-cs"/>
              </a:rPr>
              <a:t>Added value to society</a:t>
            </a:r>
            <a:endParaRPr sz="3200" b="1" dirty="0">
              <a:solidFill>
                <a:srgbClr val="DE8D3B"/>
              </a:solidFill>
              <a:latin typeface="Helvetica" pitchFamily="2" charset="0"/>
              <a:ea typeface="+mn-ea"/>
              <a:cs typeface="+mn-cs"/>
            </a:endParaRPr>
          </a:p>
        </p:txBody>
      </p:sp>
      <p:sp>
        <p:nvSpPr>
          <p:cNvPr id="129" name="Google Shape;129;p19"/>
          <p:cNvSpPr txBox="1">
            <a:spLocks noGrp="1"/>
          </p:cNvSpPr>
          <p:nvPr>
            <p:ph type="body" idx="1"/>
          </p:nvPr>
        </p:nvSpPr>
        <p:spPr>
          <a:xfrm>
            <a:off x="678369" y="1335286"/>
            <a:ext cx="4769650" cy="2843100"/>
          </a:xfrm>
          <a:prstGeom prst="rect">
            <a:avLst/>
          </a:prstGeom>
        </p:spPr>
        <p:txBody>
          <a:bodyPr spcFirstLastPara="1" wrap="square" lIns="91425" tIns="91425" rIns="91425" bIns="91425" anchor="ctr" anchorCtr="0">
            <a:noAutofit/>
          </a:bodyPr>
          <a:lstStyle/>
          <a:p>
            <a:pPr marL="285750" indent="-285750">
              <a:spcBef>
                <a:spcPts val="1200"/>
              </a:spcBef>
            </a:pPr>
            <a:r>
              <a:rPr lang="es" sz="1800" dirty="0">
                <a:latin typeface="Helvetica Light" panose="020B0403020202020204" pitchFamily="34" charset="0"/>
              </a:rPr>
              <a:t>Gaining understanding on human behaviour related to collaboration and teamwork.</a:t>
            </a:r>
          </a:p>
          <a:p>
            <a:pPr marL="0" indent="0">
              <a:spcBef>
                <a:spcPts val="1200"/>
              </a:spcBef>
              <a:buNone/>
            </a:pPr>
            <a:endParaRPr sz="1800" dirty="0">
              <a:latin typeface="Helvetica Light" panose="020B0403020202020204" pitchFamily="34" charset="0"/>
            </a:endParaRPr>
          </a:p>
          <a:p>
            <a:pPr marL="285750" indent="-285750">
              <a:spcBef>
                <a:spcPts val="1200"/>
              </a:spcBef>
              <a:spcAft>
                <a:spcPts val="1200"/>
              </a:spcAft>
            </a:pPr>
            <a:r>
              <a:rPr lang="es" sz="1800" dirty="0">
                <a:latin typeface="Helvetica Light" panose="020B0403020202020204" pitchFamily="34" charset="0"/>
              </a:rPr>
              <a:t>Proving the potential of eSports data as experimental data to analyze and understand behavior in different contexts.</a:t>
            </a:r>
            <a:endParaRPr sz="1800" dirty="0">
              <a:latin typeface="Helvetica Light" panose="020B0403020202020204" pitchFamily="34" charset="0"/>
            </a:endParaRPr>
          </a:p>
        </p:txBody>
      </p:sp>
      <p:pic>
        <p:nvPicPr>
          <p:cNvPr id="130" name="Google Shape;130;p19"/>
          <p:cNvPicPr preferRelativeResize="0"/>
          <p:nvPr/>
        </p:nvPicPr>
        <p:blipFill>
          <a:blip r:embed="rId3">
            <a:alphaModFix/>
          </a:blip>
          <a:stretch>
            <a:fillRect/>
          </a:stretch>
        </p:blipFill>
        <p:spPr>
          <a:xfrm>
            <a:off x="5545993" y="1150199"/>
            <a:ext cx="3213275" cy="32132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pic>
        <p:nvPicPr>
          <p:cNvPr id="135" name="Google Shape;135;p20"/>
          <p:cNvPicPr preferRelativeResize="0"/>
          <p:nvPr/>
        </p:nvPicPr>
        <p:blipFill rotWithShape="1">
          <a:blip r:embed="rId3">
            <a:alphaModFix/>
          </a:blip>
          <a:srcRect l="8694" t="12260" r="8974" b="65685"/>
          <a:stretch/>
        </p:blipFill>
        <p:spPr>
          <a:xfrm>
            <a:off x="807900" y="958550"/>
            <a:ext cx="7528200" cy="1057988"/>
          </a:xfrm>
          <a:prstGeom prst="rect">
            <a:avLst/>
          </a:prstGeom>
          <a:noFill/>
          <a:ln>
            <a:noFill/>
          </a:ln>
        </p:spPr>
      </p:pic>
      <p:sp>
        <p:nvSpPr>
          <p:cNvPr id="139" name="Google Shape;139;p20"/>
          <p:cNvSpPr/>
          <p:nvPr/>
        </p:nvSpPr>
        <p:spPr>
          <a:xfrm>
            <a:off x="480447" y="3226094"/>
            <a:ext cx="3692853" cy="1423398"/>
          </a:xfrm>
          <a:prstGeom prst="rect">
            <a:avLst/>
          </a:prstGeom>
          <a:solidFill>
            <a:srgbClr val="FBD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0"/>
          <p:cNvSpPr txBox="1"/>
          <p:nvPr/>
        </p:nvSpPr>
        <p:spPr>
          <a:xfrm>
            <a:off x="230325" y="3337494"/>
            <a:ext cx="2194608" cy="1185900"/>
          </a:xfrm>
          <a:prstGeom prst="rect">
            <a:avLst/>
          </a:prstGeom>
          <a:noFill/>
          <a:ln>
            <a:noFill/>
          </a:ln>
        </p:spPr>
        <p:txBody>
          <a:bodyPr spcFirstLastPara="1" wrap="square" lIns="91425" tIns="91425" rIns="91425" bIns="91425" anchor="t" anchorCtr="0">
            <a:noAutofit/>
          </a:bodyPr>
          <a:lstStyle/>
          <a:p>
            <a:pPr marL="152400" lvl="0" algn="l" rtl="0">
              <a:spcBef>
                <a:spcPts val="0"/>
              </a:spcBef>
              <a:spcAft>
                <a:spcPts val="0"/>
              </a:spcAft>
              <a:buClr>
                <a:srgbClr val="FFFFFF"/>
              </a:buClr>
              <a:buSzPts val="1200"/>
            </a:pPr>
            <a:r>
              <a:rPr lang="es" sz="1300" dirty="0">
                <a:latin typeface="Helvetica" pitchFamily="2" charset="0"/>
                <a:ea typeface="Lato"/>
                <a:cs typeface="Lato"/>
                <a:sym typeface="Lato"/>
              </a:rPr>
              <a:t>  </a:t>
            </a:r>
            <a:r>
              <a:rPr lang="es" sz="1400" dirty="0">
                <a:latin typeface="Helvetica Light" panose="020B0403020202020204" pitchFamily="34" charset="0"/>
                <a:sym typeface="Lato"/>
              </a:rPr>
              <a:t>API data collection</a:t>
            </a:r>
            <a:endParaRPr sz="1400" dirty="0">
              <a:latin typeface="Helvetica Light" panose="020B0403020202020204" pitchFamily="34" charset="0"/>
              <a:sym typeface="Lato"/>
            </a:endParaRPr>
          </a:p>
          <a:p>
            <a:pPr marL="152400" lvl="0" algn="l" rtl="0">
              <a:spcBef>
                <a:spcPts val="0"/>
              </a:spcBef>
              <a:spcAft>
                <a:spcPts val="0"/>
              </a:spcAft>
              <a:buClr>
                <a:srgbClr val="FFFFFF"/>
              </a:buClr>
              <a:buSzPts val="1200"/>
            </a:pPr>
            <a:r>
              <a:rPr lang="es" sz="1400" dirty="0">
                <a:latin typeface="Helvetica Light" panose="020B0403020202020204" pitchFamily="34" charset="0"/>
                <a:sym typeface="Lato"/>
              </a:rPr>
              <a:t>  Heatmaps</a:t>
            </a:r>
            <a:endParaRPr sz="1400" dirty="0">
              <a:latin typeface="Helvetica Light" panose="020B0403020202020204" pitchFamily="34" charset="0"/>
              <a:sym typeface="Lato"/>
            </a:endParaRPr>
          </a:p>
          <a:p>
            <a:pPr marL="152400" lvl="0" algn="l" rtl="0">
              <a:spcBef>
                <a:spcPts val="0"/>
              </a:spcBef>
              <a:spcAft>
                <a:spcPts val="0"/>
              </a:spcAft>
              <a:buClr>
                <a:srgbClr val="FFFFFF"/>
              </a:buClr>
              <a:buSzPts val="1200"/>
            </a:pPr>
            <a:r>
              <a:rPr lang="es" sz="1400" dirty="0">
                <a:latin typeface="Helvetica Light" panose="020B0403020202020204" pitchFamily="34" charset="0"/>
                <a:sym typeface="Lato"/>
              </a:rPr>
              <a:t>  Players’ distance</a:t>
            </a:r>
            <a:endParaRPr sz="1400" dirty="0">
              <a:latin typeface="Helvetica Light" panose="020B0403020202020204" pitchFamily="34" charset="0"/>
              <a:sym typeface="Lato"/>
            </a:endParaRPr>
          </a:p>
          <a:p>
            <a:pPr marL="152400" lvl="0" algn="l" rtl="0">
              <a:spcBef>
                <a:spcPts val="0"/>
              </a:spcBef>
              <a:spcAft>
                <a:spcPts val="0"/>
              </a:spcAft>
              <a:buClr>
                <a:srgbClr val="FFFFFF"/>
              </a:buClr>
              <a:buSzPts val="1200"/>
            </a:pPr>
            <a:r>
              <a:rPr lang="es" sz="1400" dirty="0">
                <a:latin typeface="Helvetica Light" panose="020B0403020202020204" pitchFamily="34" charset="0"/>
                <a:sym typeface="Lato"/>
              </a:rPr>
              <a:t>  Team ranking</a:t>
            </a:r>
            <a:endParaRPr sz="1400" dirty="0">
              <a:latin typeface="Helvetica Light" panose="020B0403020202020204" pitchFamily="34" charset="0"/>
              <a:sym typeface="Lato"/>
            </a:endParaRPr>
          </a:p>
          <a:p>
            <a:pPr marL="152400" lvl="0" algn="l" rtl="0">
              <a:spcBef>
                <a:spcPts val="0"/>
              </a:spcBef>
              <a:spcAft>
                <a:spcPts val="0"/>
              </a:spcAft>
              <a:buClr>
                <a:srgbClr val="FFFFFF"/>
              </a:buClr>
              <a:buSzPts val="1200"/>
            </a:pPr>
            <a:r>
              <a:rPr lang="es" sz="1400" dirty="0">
                <a:latin typeface="Helvetica Light" panose="020B0403020202020204" pitchFamily="34" charset="0"/>
                <a:sym typeface="Lato"/>
              </a:rPr>
              <a:t>  Players’ experience</a:t>
            </a:r>
            <a:endParaRPr sz="1400" dirty="0">
              <a:latin typeface="Helvetica Light" panose="020B0403020202020204" pitchFamily="34" charset="0"/>
              <a:sym typeface="Lato"/>
            </a:endParaRPr>
          </a:p>
        </p:txBody>
      </p:sp>
      <p:sp>
        <p:nvSpPr>
          <p:cNvPr id="141" name="Google Shape;141;p20"/>
          <p:cNvSpPr txBox="1"/>
          <p:nvPr/>
        </p:nvSpPr>
        <p:spPr>
          <a:xfrm>
            <a:off x="2023910" y="3330874"/>
            <a:ext cx="1844123" cy="1185900"/>
          </a:xfrm>
          <a:prstGeom prst="rect">
            <a:avLst/>
          </a:prstGeom>
          <a:noFill/>
          <a:ln>
            <a:noFill/>
          </a:ln>
        </p:spPr>
        <p:txBody>
          <a:bodyPr spcFirstLastPara="1" wrap="square" lIns="91425" tIns="91425" rIns="91425" bIns="91425" anchor="t" anchorCtr="0">
            <a:noAutofit/>
          </a:bodyPr>
          <a:lstStyle/>
          <a:p>
            <a:pPr marL="152400">
              <a:buClr>
                <a:srgbClr val="FFFFFF"/>
              </a:buClr>
              <a:buSzPts val="1200"/>
            </a:pPr>
            <a:r>
              <a:rPr lang="es" sz="1400" dirty="0">
                <a:latin typeface="Helvetica Light" panose="020B0403020202020204" pitchFamily="34" charset="0"/>
                <a:sym typeface="Lato"/>
              </a:rPr>
              <a:t>Aggregated all the automation functions to extract data frames from the API.</a:t>
            </a:r>
            <a:endParaRPr sz="1400" dirty="0">
              <a:latin typeface="Helvetica Light" panose="020B0403020202020204" pitchFamily="34" charset="0"/>
              <a:sym typeface="Lato"/>
            </a:endParaRPr>
          </a:p>
        </p:txBody>
      </p:sp>
      <p:sp>
        <p:nvSpPr>
          <p:cNvPr id="142" name="Google Shape;142;p20"/>
          <p:cNvSpPr txBox="1"/>
          <p:nvPr/>
        </p:nvSpPr>
        <p:spPr>
          <a:xfrm>
            <a:off x="362100" y="358363"/>
            <a:ext cx="3000000" cy="572700"/>
          </a:xfrm>
          <a:prstGeom prst="rect">
            <a:avLst/>
          </a:prstGeom>
          <a:noFill/>
          <a:ln>
            <a:noFill/>
          </a:ln>
        </p:spPr>
        <p:txBody>
          <a:bodyPr spcFirstLastPara="1" wrap="square" lIns="91425" tIns="91425" rIns="91425" bIns="91425" anchor="t" anchorCtr="0">
            <a:noAutofit/>
          </a:bodyPr>
          <a:lstStyle/>
          <a:p>
            <a:pPr defTabSz="685800">
              <a:lnSpc>
                <a:spcPct val="90000"/>
              </a:lnSpc>
              <a:buClr>
                <a:schemeClr val="dk2"/>
              </a:buClr>
              <a:buSzPts val="2600"/>
            </a:pPr>
            <a:r>
              <a:rPr lang="es" sz="3200" b="1" dirty="0">
                <a:solidFill>
                  <a:srgbClr val="DE8D3B"/>
                </a:solidFill>
                <a:latin typeface="Helvetica" pitchFamily="2" charset="0"/>
                <a:sym typeface="Raleway"/>
              </a:rPr>
              <a:t>Work Done </a:t>
            </a:r>
            <a:endParaRPr sz="3200" b="1" dirty="0">
              <a:solidFill>
                <a:srgbClr val="DE8D3B"/>
              </a:solidFill>
              <a:latin typeface="Helvetica" pitchFamily="2" charset="0"/>
            </a:endParaRPr>
          </a:p>
        </p:txBody>
      </p:sp>
      <p:grpSp>
        <p:nvGrpSpPr>
          <p:cNvPr id="7" name="Group 6">
            <a:extLst>
              <a:ext uri="{FF2B5EF4-FFF2-40B4-BE49-F238E27FC236}">
                <a16:creationId xmlns:a16="http://schemas.microsoft.com/office/drawing/2014/main" id="{D7B7CE8B-A2B6-BA43-B539-ABC5C8313F14}"/>
              </a:ext>
            </a:extLst>
          </p:cNvPr>
          <p:cNvGrpSpPr/>
          <p:nvPr/>
        </p:nvGrpSpPr>
        <p:grpSpPr>
          <a:xfrm>
            <a:off x="924191" y="2082313"/>
            <a:ext cx="1500742" cy="1152262"/>
            <a:chOff x="924191" y="2082313"/>
            <a:chExt cx="1500742" cy="1152262"/>
          </a:xfrm>
          <a:solidFill>
            <a:srgbClr val="FFF654"/>
          </a:solidFill>
        </p:grpSpPr>
        <p:sp>
          <p:nvSpPr>
            <p:cNvPr id="3" name="Chevron 2">
              <a:extLst>
                <a:ext uri="{FF2B5EF4-FFF2-40B4-BE49-F238E27FC236}">
                  <a16:creationId xmlns:a16="http://schemas.microsoft.com/office/drawing/2014/main" id="{A5A1D894-2032-0341-AD05-A8B299B5C966}"/>
                </a:ext>
              </a:extLst>
            </p:cNvPr>
            <p:cNvSpPr/>
            <p:nvPr/>
          </p:nvSpPr>
          <p:spPr>
            <a:xfrm>
              <a:off x="924191" y="2082313"/>
              <a:ext cx="1500742" cy="396000"/>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dirty="0">
                <a:solidFill>
                  <a:schemeClr val="tx1"/>
                </a:solidFill>
              </a:endParaRPr>
            </a:p>
          </p:txBody>
        </p:sp>
        <p:sp>
          <p:nvSpPr>
            <p:cNvPr id="4" name="Rectangle 3">
              <a:extLst>
                <a:ext uri="{FF2B5EF4-FFF2-40B4-BE49-F238E27FC236}">
                  <a16:creationId xmlns:a16="http://schemas.microsoft.com/office/drawing/2014/main" id="{917A0768-D1FC-D94D-AEE4-AFF576DBEEC8}"/>
                </a:ext>
              </a:extLst>
            </p:cNvPr>
            <p:cNvSpPr/>
            <p:nvPr/>
          </p:nvSpPr>
          <p:spPr>
            <a:xfrm>
              <a:off x="1500733" y="2473977"/>
              <a:ext cx="347657" cy="760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ES"/>
            </a:p>
          </p:txBody>
        </p:sp>
      </p:grpSp>
      <p:sp>
        <p:nvSpPr>
          <p:cNvPr id="6" name="TextBox 5">
            <a:extLst>
              <a:ext uri="{FF2B5EF4-FFF2-40B4-BE49-F238E27FC236}">
                <a16:creationId xmlns:a16="http://schemas.microsoft.com/office/drawing/2014/main" id="{E975D605-4BAC-2B48-9DCE-D4DDE3ADF226}"/>
              </a:ext>
            </a:extLst>
          </p:cNvPr>
          <p:cNvSpPr txBox="1"/>
          <p:nvPr/>
        </p:nvSpPr>
        <p:spPr>
          <a:xfrm>
            <a:off x="3161654" y="-371959"/>
            <a:ext cx="184731" cy="369332"/>
          </a:xfrm>
          <a:prstGeom prst="rect">
            <a:avLst/>
          </a:prstGeom>
          <a:noFill/>
        </p:spPr>
        <p:txBody>
          <a:bodyPr wrap="none" rtlCol="0">
            <a:spAutoFit/>
          </a:bodyPr>
          <a:lstStyle/>
          <a:p>
            <a:endParaRPr lang="en-ES" dirty="0"/>
          </a:p>
        </p:txBody>
      </p:sp>
      <p:grpSp>
        <p:nvGrpSpPr>
          <p:cNvPr id="8" name="Group 7">
            <a:extLst>
              <a:ext uri="{FF2B5EF4-FFF2-40B4-BE49-F238E27FC236}">
                <a16:creationId xmlns:a16="http://schemas.microsoft.com/office/drawing/2014/main" id="{38F30B16-7540-5D4D-8725-5FB563327A05}"/>
              </a:ext>
            </a:extLst>
          </p:cNvPr>
          <p:cNvGrpSpPr/>
          <p:nvPr/>
        </p:nvGrpSpPr>
        <p:grpSpPr>
          <a:xfrm>
            <a:off x="2379244" y="2084186"/>
            <a:ext cx="1500742" cy="1150389"/>
            <a:chOff x="2379244" y="2084186"/>
            <a:chExt cx="1500742" cy="1150389"/>
          </a:xfrm>
          <a:solidFill>
            <a:srgbClr val="FBDE4E"/>
          </a:solidFill>
        </p:grpSpPr>
        <p:sp>
          <p:nvSpPr>
            <p:cNvPr id="25" name="Chevron 24">
              <a:extLst>
                <a:ext uri="{FF2B5EF4-FFF2-40B4-BE49-F238E27FC236}">
                  <a16:creationId xmlns:a16="http://schemas.microsoft.com/office/drawing/2014/main" id="{67D4CAC3-ED1D-F744-922F-BC1C60838F61}"/>
                </a:ext>
              </a:extLst>
            </p:cNvPr>
            <p:cNvSpPr/>
            <p:nvPr/>
          </p:nvSpPr>
          <p:spPr>
            <a:xfrm>
              <a:off x="2379244" y="2084186"/>
              <a:ext cx="1500742" cy="396000"/>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dirty="0">
                <a:solidFill>
                  <a:schemeClr val="tx1"/>
                </a:solidFill>
              </a:endParaRPr>
            </a:p>
          </p:txBody>
        </p:sp>
        <p:sp>
          <p:nvSpPr>
            <p:cNvPr id="29" name="Rectangle 28">
              <a:extLst>
                <a:ext uri="{FF2B5EF4-FFF2-40B4-BE49-F238E27FC236}">
                  <a16:creationId xmlns:a16="http://schemas.microsoft.com/office/drawing/2014/main" id="{51C13E3C-8925-AA4F-A234-28B6D032B868}"/>
                </a:ext>
              </a:extLst>
            </p:cNvPr>
            <p:cNvSpPr/>
            <p:nvPr/>
          </p:nvSpPr>
          <p:spPr>
            <a:xfrm>
              <a:off x="2952913" y="2473977"/>
              <a:ext cx="347657" cy="760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ES"/>
            </a:p>
          </p:txBody>
        </p:sp>
      </p:grpSp>
      <p:grpSp>
        <p:nvGrpSpPr>
          <p:cNvPr id="9" name="Group 8">
            <a:extLst>
              <a:ext uri="{FF2B5EF4-FFF2-40B4-BE49-F238E27FC236}">
                <a16:creationId xmlns:a16="http://schemas.microsoft.com/office/drawing/2014/main" id="{CCAECAA2-2FE0-7245-8358-7D9E51878C65}"/>
              </a:ext>
            </a:extLst>
          </p:cNvPr>
          <p:cNvGrpSpPr/>
          <p:nvPr/>
        </p:nvGrpSpPr>
        <p:grpSpPr>
          <a:xfrm>
            <a:off x="3834297" y="2077977"/>
            <a:ext cx="1500742" cy="1156598"/>
            <a:chOff x="3834297" y="2077977"/>
            <a:chExt cx="1500742" cy="1156598"/>
          </a:xfrm>
          <a:solidFill>
            <a:srgbClr val="E7AE42"/>
          </a:solidFill>
        </p:grpSpPr>
        <p:sp>
          <p:nvSpPr>
            <p:cNvPr id="26" name="Chevron 25">
              <a:extLst>
                <a:ext uri="{FF2B5EF4-FFF2-40B4-BE49-F238E27FC236}">
                  <a16:creationId xmlns:a16="http://schemas.microsoft.com/office/drawing/2014/main" id="{56B8176F-4676-6B4B-8A17-BD3508F682EB}"/>
                </a:ext>
              </a:extLst>
            </p:cNvPr>
            <p:cNvSpPr/>
            <p:nvPr/>
          </p:nvSpPr>
          <p:spPr>
            <a:xfrm>
              <a:off x="3834297" y="2077977"/>
              <a:ext cx="1500742" cy="396000"/>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dirty="0">
                <a:solidFill>
                  <a:schemeClr val="tx1"/>
                </a:solidFill>
              </a:endParaRPr>
            </a:p>
          </p:txBody>
        </p:sp>
        <p:sp>
          <p:nvSpPr>
            <p:cNvPr id="30" name="Rectangle 29">
              <a:extLst>
                <a:ext uri="{FF2B5EF4-FFF2-40B4-BE49-F238E27FC236}">
                  <a16:creationId xmlns:a16="http://schemas.microsoft.com/office/drawing/2014/main" id="{8DCED858-59E5-F646-9B05-A274D96D956C}"/>
                </a:ext>
              </a:extLst>
            </p:cNvPr>
            <p:cNvSpPr/>
            <p:nvPr/>
          </p:nvSpPr>
          <p:spPr>
            <a:xfrm>
              <a:off x="4410839" y="2473977"/>
              <a:ext cx="347657" cy="760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ES"/>
            </a:p>
          </p:txBody>
        </p:sp>
      </p:grpSp>
      <p:grpSp>
        <p:nvGrpSpPr>
          <p:cNvPr id="10" name="Group 9">
            <a:extLst>
              <a:ext uri="{FF2B5EF4-FFF2-40B4-BE49-F238E27FC236}">
                <a16:creationId xmlns:a16="http://schemas.microsoft.com/office/drawing/2014/main" id="{8052D25A-DC86-0045-903D-B6ED309B19FD}"/>
              </a:ext>
            </a:extLst>
          </p:cNvPr>
          <p:cNvGrpSpPr/>
          <p:nvPr/>
        </p:nvGrpSpPr>
        <p:grpSpPr>
          <a:xfrm>
            <a:off x="5289350" y="2080476"/>
            <a:ext cx="1500742" cy="1154099"/>
            <a:chOff x="5289350" y="2080476"/>
            <a:chExt cx="1500742" cy="1154099"/>
          </a:xfrm>
          <a:solidFill>
            <a:srgbClr val="DB8B3A"/>
          </a:solidFill>
        </p:grpSpPr>
        <p:sp>
          <p:nvSpPr>
            <p:cNvPr id="27" name="Chevron 26">
              <a:extLst>
                <a:ext uri="{FF2B5EF4-FFF2-40B4-BE49-F238E27FC236}">
                  <a16:creationId xmlns:a16="http://schemas.microsoft.com/office/drawing/2014/main" id="{9EB143E7-7E38-4740-8701-2EA968EFA1D3}"/>
                </a:ext>
              </a:extLst>
            </p:cNvPr>
            <p:cNvSpPr/>
            <p:nvPr/>
          </p:nvSpPr>
          <p:spPr>
            <a:xfrm>
              <a:off x="5289350" y="2080476"/>
              <a:ext cx="1500742" cy="396000"/>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dirty="0">
                <a:solidFill>
                  <a:schemeClr val="tx1"/>
                </a:solidFill>
              </a:endParaRPr>
            </a:p>
          </p:txBody>
        </p:sp>
        <p:sp>
          <p:nvSpPr>
            <p:cNvPr id="31" name="Rectangle 30">
              <a:extLst>
                <a:ext uri="{FF2B5EF4-FFF2-40B4-BE49-F238E27FC236}">
                  <a16:creationId xmlns:a16="http://schemas.microsoft.com/office/drawing/2014/main" id="{89BFF356-DBB7-8543-99D5-E65CF961B14F}"/>
                </a:ext>
              </a:extLst>
            </p:cNvPr>
            <p:cNvSpPr/>
            <p:nvPr/>
          </p:nvSpPr>
          <p:spPr>
            <a:xfrm>
              <a:off x="5865892" y="2473977"/>
              <a:ext cx="347657" cy="760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ES"/>
            </a:p>
          </p:txBody>
        </p:sp>
      </p:grpSp>
      <p:grpSp>
        <p:nvGrpSpPr>
          <p:cNvPr id="11" name="Group 10">
            <a:extLst>
              <a:ext uri="{FF2B5EF4-FFF2-40B4-BE49-F238E27FC236}">
                <a16:creationId xmlns:a16="http://schemas.microsoft.com/office/drawing/2014/main" id="{1EC5BF5E-1B24-414A-895F-9CFAD83C10F4}"/>
              </a:ext>
            </a:extLst>
          </p:cNvPr>
          <p:cNvGrpSpPr/>
          <p:nvPr/>
        </p:nvGrpSpPr>
        <p:grpSpPr>
          <a:xfrm>
            <a:off x="6744403" y="2077977"/>
            <a:ext cx="1500742" cy="1156598"/>
            <a:chOff x="6744403" y="2077977"/>
            <a:chExt cx="1500742" cy="1156598"/>
          </a:xfrm>
          <a:solidFill>
            <a:srgbClr val="9C4123"/>
          </a:solidFill>
        </p:grpSpPr>
        <p:sp>
          <p:nvSpPr>
            <p:cNvPr id="28" name="Chevron 27">
              <a:extLst>
                <a:ext uri="{FF2B5EF4-FFF2-40B4-BE49-F238E27FC236}">
                  <a16:creationId xmlns:a16="http://schemas.microsoft.com/office/drawing/2014/main" id="{B2615BCA-9917-C74C-8BBE-B3780D2425B0}"/>
                </a:ext>
              </a:extLst>
            </p:cNvPr>
            <p:cNvSpPr/>
            <p:nvPr/>
          </p:nvSpPr>
          <p:spPr>
            <a:xfrm>
              <a:off x="6744403" y="2077977"/>
              <a:ext cx="1500742" cy="396000"/>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dirty="0">
                <a:solidFill>
                  <a:schemeClr val="tx1"/>
                </a:solidFill>
              </a:endParaRPr>
            </a:p>
          </p:txBody>
        </p:sp>
        <p:sp>
          <p:nvSpPr>
            <p:cNvPr id="32" name="Rectangle 31">
              <a:extLst>
                <a:ext uri="{FF2B5EF4-FFF2-40B4-BE49-F238E27FC236}">
                  <a16:creationId xmlns:a16="http://schemas.microsoft.com/office/drawing/2014/main" id="{34525939-00AA-4C49-A2AD-723A23DFBF83}"/>
                </a:ext>
              </a:extLst>
            </p:cNvPr>
            <p:cNvSpPr/>
            <p:nvPr/>
          </p:nvSpPr>
          <p:spPr>
            <a:xfrm>
              <a:off x="7320945" y="2473977"/>
              <a:ext cx="347657" cy="760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ES"/>
            </a:p>
          </p:txBody>
        </p:sp>
      </p:grpSp>
      <p:sp>
        <p:nvSpPr>
          <p:cNvPr id="16" name="TextBox 15">
            <a:extLst>
              <a:ext uri="{FF2B5EF4-FFF2-40B4-BE49-F238E27FC236}">
                <a16:creationId xmlns:a16="http://schemas.microsoft.com/office/drawing/2014/main" id="{2D41A0C3-93EA-1947-BD3C-1FCD216C43D1}"/>
              </a:ext>
            </a:extLst>
          </p:cNvPr>
          <p:cNvSpPr txBox="1"/>
          <p:nvPr/>
        </p:nvSpPr>
        <p:spPr>
          <a:xfrm>
            <a:off x="1194115" y="2109199"/>
            <a:ext cx="960895" cy="338554"/>
          </a:xfrm>
          <a:prstGeom prst="rect">
            <a:avLst/>
          </a:prstGeom>
          <a:noFill/>
        </p:spPr>
        <p:txBody>
          <a:bodyPr wrap="square" rtlCol="0">
            <a:spAutoFit/>
          </a:bodyPr>
          <a:lstStyle/>
          <a:p>
            <a:r>
              <a:rPr lang="en-ES" sz="1600" b="1" dirty="0">
                <a:latin typeface="Helvetica" pitchFamily="2" charset="0"/>
              </a:rPr>
              <a:t>OBTAIN</a:t>
            </a:r>
          </a:p>
        </p:txBody>
      </p:sp>
      <p:sp>
        <p:nvSpPr>
          <p:cNvPr id="40" name="TextBox 39">
            <a:extLst>
              <a:ext uri="{FF2B5EF4-FFF2-40B4-BE49-F238E27FC236}">
                <a16:creationId xmlns:a16="http://schemas.microsoft.com/office/drawing/2014/main" id="{6F61E9B0-995C-DF44-BD05-3646AFDDF042}"/>
              </a:ext>
            </a:extLst>
          </p:cNvPr>
          <p:cNvSpPr txBox="1"/>
          <p:nvPr/>
        </p:nvSpPr>
        <p:spPr>
          <a:xfrm>
            <a:off x="2681206" y="2107339"/>
            <a:ext cx="960895" cy="338554"/>
          </a:xfrm>
          <a:prstGeom prst="rect">
            <a:avLst/>
          </a:prstGeom>
          <a:noFill/>
        </p:spPr>
        <p:txBody>
          <a:bodyPr wrap="square" rtlCol="0">
            <a:spAutoFit/>
          </a:bodyPr>
          <a:lstStyle/>
          <a:p>
            <a:r>
              <a:rPr lang="en-ES" sz="1600" b="1" dirty="0">
                <a:latin typeface="Helvetica" pitchFamily="2" charset="0"/>
              </a:rPr>
              <a:t>CLEAN</a:t>
            </a:r>
          </a:p>
        </p:txBody>
      </p:sp>
      <p:sp>
        <p:nvSpPr>
          <p:cNvPr id="41" name="TextBox 40">
            <a:extLst>
              <a:ext uri="{FF2B5EF4-FFF2-40B4-BE49-F238E27FC236}">
                <a16:creationId xmlns:a16="http://schemas.microsoft.com/office/drawing/2014/main" id="{2C258801-0A3E-374E-9160-58A8AFBED675}"/>
              </a:ext>
            </a:extLst>
          </p:cNvPr>
          <p:cNvSpPr txBox="1"/>
          <p:nvPr/>
        </p:nvSpPr>
        <p:spPr>
          <a:xfrm>
            <a:off x="4127684" y="2103454"/>
            <a:ext cx="1015179" cy="338554"/>
          </a:xfrm>
          <a:prstGeom prst="rect">
            <a:avLst/>
          </a:prstGeom>
          <a:noFill/>
        </p:spPr>
        <p:txBody>
          <a:bodyPr wrap="square" rtlCol="0">
            <a:spAutoFit/>
          </a:bodyPr>
          <a:lstStyle/>
          <a:p>
            <a:r>
              <a:rPr lang="en-ES" sz="1600" dirty="0"/>
              <a:t>EXPLORE</a:t>
            </a:r>
          </a:p>
        </p:txBody>
      </p:sp>
      <p:sp>
        <p:nvSpPr>
          <p:cNvPr id="42" name="TextBox 41">
            <a:extLst>
              <a:ext uri="{FF2B5EF4-FFF2-40B4-BE49-F238E27FC236}">
                <a16:creationId xmlns:a16="http://schemas.microsoft.com/office/drawing/2014/main" id="{FCB804B8-1580-2242-9E13-A75E919E6380}"/>
              </a:ext>
            </a:extLst>
          </p:cNvPr>
          <p:cNvSpPr txBox="1"/>
          <p:nvPr/>
        </p:nvSpPr>
        <p:spPr>
          <a:xfrm>
            <a:off x="5680094" y="2103454"/>
            <a:ext cx="1015179" cy="338554"/>
          </a:xfrm>
          <a:prstGeom prst="rect">
            <a:avLst/>
          </a:prstGeom>
          <a:noFill/>
        </p:spPr>
        <p:txBody>
          <a:bodyPr wrap="square" rtlCol="0">
            <a:spAutoFit/>
          </a:bodyPr>
          <a:lstStyle/>
          <a:p>
            <a:r>
              <a:rPr lang="en-ES" sz="1600" dirty="0"/>
              <a:t>MODEL</a:t>
            </a:r>
          </a:p>
        </p:txBody>
      </p:sp>
      <p:sp>
        <p:nvSpPr>
          <p:cNvPr id="43" name="TextBox 42">
            <a:extLst>
              <a:ext uri="{FF2B5EF4-FFF2-40B4-BE49-F238E27FC236}">
                <a16:creationId xmlns:a16="http://schemas.microsoft.com/office/drawing/2014/main" id="{B72C76EE-8772-5D4A-933F-E8BBBC1ED8A5}"/>
              </a:ext>
            </a:extLst>
          </p:cNvPr>
          <p:cNvSpPr txBox="1"/>
          <p:nvPr/>
        </p:nvSpPr>
        <p:spPr>
          <a:xfrm>
            <a:off x="6959423" y="2089805"/>
            <a:ext cx="1116390" cy="338554"/>
          </a:xfrm>
          <a:prstGeom prst="rect">
            <a:avLst/>
          </a:prstGeom>
          <a:noFill/>
        </p:spPr>
        <p:txBody>
          <a:bodyPr wrap="square" rtlCol="0">
            <a:spAutoFit/>
          </a:bodyPr>
          <a:lstStyle/>
          <a:p>
            <a:r>
              <a:rPr lang="en-ES" sz="1600" dirty="0"/>
              <a:t>INTERPRET</a:t>
            </a:r>
          </a:p>
        </p:txBody>
      </p:sp>
      <p:sp>
        <p:nvSpPr>
          <p:cNvPr id="46" name="Rectangle 45">
            <a:extLst>
              <a:ext uri="{FF2B5EF4-FFF2-40B4-BE49-F238E27FC236}">
                <a16:creationId xmlns:a16="http://schemas.microsoft.com/office/drawing/2014/main" id="{72D8D032-E12E-1C4F-BDDF-E68572A8A5ED}"/>
              </a:ext>
            </a:extLst>
          </p:cNvPr>
          <p:cNvSpPr/>
          <p:nvPr/>
        </p:nvSpPr>
        <p:spPr>
          <a:xfrm>
            <a:off x="4127684" y="1201511"/>
            <a:ext cx="3902513" cy="863517"/>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ES">
              <a:solidFill>
                <a:schemeClr val="tx1"/>
              </a:solidFill>
            </a:endParaRPr>
          </a:p>
        </p:txBody>
      </p:sp>
      <p:sp>
        <p:nvSpPr>
          <p:cNvPr id="33" name="Google Shape;139;p20">
            <a:extLst>
              <a:ext uri="{FF2B5EF4-FFF2-40B4-BE49-F238E27FC236}">
                <a16:creationId xmlns:a16="http://schemas.microsoft.com/office/drawing/2014/main" id="{461E4391-BF1C-C243-A87E-1CF2D4D39014}"/>
              </a:ext>
            </a:extLst>
          </p:cNvPr>
          <p:cNvSpPr/>
          <p:nvPr/>
        </p:nvSpPr>
        <p:spPr>
          <a:xfrm>
            <a:off x="3771595" y="3219885"/>
            <a:ext cx="4811155" cy="1423398"/>
          </a:xfrm>
          <a:prstGeom prst="rect">
            <a:avLst/>
          </a:prstGeom>
          <a:solidFill>
            <a:srgbClr val="DB8B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31;p32">
            <a:extLst>
              <a:ext uri="{FF2B5EF4-FFF2-40B4-BE49-F238E27FC236}">
                <a16:creationId xmlns:a16="http://schemas.microsoft.com/office/drawing/2014/main" id="{D7DA4E5F-A3DE-0648-92E6-3693B0B803CA}"/>
              </a:ext>
            </a:extLst>
          </p:cNvPr>
          <p:cNvSpPr txBox="1"/>
          <p:nvPr/>
        </p:nvSpPr>
        <p:spPr>
          <a:xfrm>
            <a:off x="3779053" y="3369491"/>
            <a:ext cx="1677300" cy="73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400" dirty="0">
                <a:latin typeface="Helvetica Light" panose="020B0403020202020204" pitchFamily="34" charset="0"/>
                <a:ea typeface="Lato"/>
                <a:cs typeface="Lato"/>
                <a:sym typeface="Lato"/>
              </a:rPr>
              <a:t>Once all datasets were collected we conducted an EDA.</a:t>
            </a:r>
            <a:endParaRPr sz="1400" dirty="0">
              <a:latin typeface="Helvetica Light" panose="020B0403020202020204" pitchFamily="34" charset="0"/>
              <a:ea typeface="Lato"/>
              <a:cs typeface="Lato"/>
              <a:sym typeface="Lato"/>
            </a:endParaRPr>
          </a:p>
        </p:txBody>
      </p:sp>
      <p:sp>
        <p:nvSpPr>
          <p:cNvPr id="35" name="Google Shape;233;p32">
            <a:extLst>
              <a:ext uri="{FF2B5EF4-FFF2-40B4-BE49-F238E27FC236}">
                <a16:creationId xmlns:a16="http://schemas.microsoft.com/office/drawing/2014/main" id="{F8B3A8E1-1019-234C-905A-DA5AF3508088}"/>
              </a:ext>
            </a:extLst>
          </p:cNvPr>
          <p:cNvSpPr txBox="1"/>
          <p:nvPr/>
        </p:nvSpPr>
        <p:spPr>
          <a:xfrm>
            <a:off x="5335039" y="3369491"/>
            <a:ext cx="1788164" cy="73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400" dirty="0">
                <a:latin typeface="Helvetica Light" panose="020B0403020202020204" pitchFamily="34" charset="0"/>
                <a:ea typeface="Lato"/>
                <a:cs typeface="Lato"/>
                <a:sym typeface="Lato"/>
              </a:rPr>
              <a:t>Builded predictive models, to assess effect of collaboration on performance.</a:t>
            </a:r>
            <a:endParaRPr sz="1400" dirty="0">
              <a:latin typeface="Helvetica Light" panose="020B0403020202020204" pitchFamily="34" charset="0"/>
              <a:ea typeface="Lato"/>
              <a:cs typeface="Lato"/>
              <a:sym typeface="Lato"/>
            </a:endParaRPr>
          </a:p>
          <a:p>
            <a:pPr marL="0" lvl="0" indent="0" algn="l" rtl="0">
              <a:spcBef>
                <a:spcPts val="0"/>
              </a:spcBef>
              <a:spcAft>
                <a:spcPts val="0"/>
              </a:spcAft>
              <a:buNone/>
            </a:pPr>
            <a:endParaRPr sz="1400" dirty="0">
              <a:latin typeface="Helvetica Light" panose="020B0403020202020204" pitchFamily="34" charset="0"/>
              <a:ea typeface="Lato"/>
              <a:cs typeface="Lato"/>
              <a:sym typeface="Lato"/>
            </a:endParaRPr>
          </a:p>
        </p:txBody>
      </p:sp>
      <p:sp>
        <p:nvSpPr>
          <p:cNvPr id="36" name="Google Shape;234;p32">
            <a:extLst>
              <a:ext uri="{FF2B5EF4-FFF2-40B4-BE49-F238E27FC236}">
                <a16:creationId xmlns:a16="http://schemas.microsoft.com/office/drawing/2014/main" id="{1BE9FF97-62DC-274F-8FE6-A2FF4BC2AE82}"/>
              </a:ext>
            </a:extLst>
          </p:cNvPr>
          <p:cNvSpPr txBox="1"/>
          <p:nvPr/>
        </p:nvSpPr>
        <p:spPr>
          <a:xfrm>
            <a:off x="6968596" y="3369491"/>
            <a:ext cx="1757400" cy="73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400" dirty="0">
                <a:latin typeface="Helvetica Light" panose="020B0403020202020204" pitchFamily="34" charset="0"/>
                <a:ea typeface="Lato"/>
                <a:cs typeface="Lato"/>
                <a:sym typeface="Lato"/>
              </a:rPr>
              <a:t>Obtained results and interpreted them in a real-life business setting.</a:t>
            </a:r>
            <a:endParaRPr sz="1400" dirty="0">
              <a:latin typeface="Helvetica Light" panose="020B0403020202020204" pitchFamily="34" charset="0"/>
              <a:ea typeface="Lato"/>
              <a:cs typeface="Lato"/>
              <a:sym typeface="Lato"/>
            </a:endParaRPr>
          </a:p>
          <a:p>
            <a:pPr marL="0" lvl="0" indent="0" algn="l" rtl="0">
              <a:spcBef>
                <a:spcPts val="0"/>
              </a:spcBef>
              <a:spcAft>
                <a:spcPts val="0"/>
              </a:spcAft>
              <a:buNone/>
            </a:pPr>
            <a:endParaRPr sz="1400" dirty="0">
              <a:latin typeface="Helvetica Light" panose="020B0403020202020204" pitchFamily="34" charset="0"/>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1"/>
          <p:cNvSpPr txBox="1">
            <a:spLocks noGrp="1"/>
          </p:cNvSpPr>
          <p:nvPr>
            <p:ph type="title"/>
          </p:nvPr>
        </p:nvSpPr>
        <p:spPr>
          <a:xfrm>
            <a:off x="357491" y="342257"/>
            <a:ext cx="7688700" cy="535200"/>
          </a:xfrm>
          <a:prstGeom prst="rect">
            <a:avLst/>
          </a:prstGeom>
        </p:spPr>
        <p:txBody>
          <a:bodyPr spcFirstLastPara="1" wrap="square" lIns="91425" tIns="91425" rIns="91425" bIns="91425" anchor="t" anchorCtr="0">
            <a:noAutofit/>
          </a:bodyPr>
          <a:lstStyle/>
          <a:p>
            <a:pPr marL="514350" lvl="0" indent="-514350">
              <a:spcBef>
                <a:spcPts val="0"/>
              </a:spcBef>
              <a:spcAft>
                <a:spcPts val="0"/>
              </a:spcAft>
              <a:buClr>
                <a:srgbClr val="DB8B3A"/>
              </a:buClr>
              <a:buFont typeface="+mj-lt"/>
              <a:buAutoNum type="arabicPeriod"/>
            </a:pPr>
            <a:r>
              <a:rPr lang="es" sz="3200" b="1" dirty="0">
                <a:solidFill>
                  <a:srgbClr val="DE8D3B"/>
                </a:solidFill>
                <a:latin typeface="Helvetica" pitchFamily="2" charset="0"/>
                <a:ea typeface="+mn-ea"/>
                <a:cs typeface="+mn-cs"/>
              </a:rPr>
              <a:t>API data collection</a:t>
            </a:r>
            <a:endParaRPr sz="3200" b="1" dirty="0">
              <a:solidFill>
                <a:srgbClr val="DE8D3B"/>
              </a:solidFill>
              <a:latin typeface="Helvetica" pitchFamily="2" charset="0"/>
              <a:ea typeface="+mn-ea"/>
              <a:cs typeface="+mn-cs"/>
            </a:endParaRPr>
          </a:p>
        </p:txBody>
      </p:sp>
      <p:sp>
        <p:nvSpPr>
          <p:cNvPr id="148" name="Google Shape;148;p21"/>
          <p:cNvSpPr txBox="1">
            <a:spLocks noGrp="1"/>
          </p:cNvSpPr>
          <p:nvPr>
            <p:ph type="body" idx="1"/>
          </p:nvPr>
        </p:nvSpPr>
        <p:spPr>
          <a:xfrm>
            <a:off x="696947" y="979435"/>
            <a:ext cx="8010600" cy="402552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800" b="1" dirty="0">
                <a:solidFill>
                  <a:srgbClr val="DB8B3A"/>
                </a:solidFill>
                <a:latin typeface="Helvetica" pitchFamily="2" charset="0"/>
              </a:rPr>
              <a:t>Goal:  </a:t>
            </a:r>
            <a:r>
              <a:rPr lang="es" sz="1800" dirty="0">
                <a:latin typeface="Helvetica Light" panose="020B0403020202020204" pitchFamily="34" charset="0"/>
              </a:rPr>
              <a:t>Understanding and collecting the necessary raw data from the different API endpoints in order to build our datasets</a:t>
            </a:r>
            <a:endParaRPr sz="1800" dirty="0">
              <a:latin typeface="Helvetica Light" panose="020B0403020202020204" pitchFamily="34" charset="0"/>
            </a:endParaRPr>
          </a:p>
          <a:p>
            <a:pPr marL="0" lvl="0" indent="0" algn="l" rtl="0">
              <a:lnSpc>
                <a:spcPct val="150000"/>
              </a:lnSpc>
              <a:spcBef>
                <a:spcPts val="1600"/>
              </a:spcBef>
              <a:spcAft>
                <a:spcPts val="0"/>
              </a:spcAft>
              <a:buNone/>
            </a:pPr>
            <a:r>
              <a:rPr lang="es" sz="1800" i="1" dirty="0">
                <a:latin typeface="Helvetica Oblique" pitchFamily="2" charset="0"/>
              </a:rPr>
              <a:t>Problems encountered: </a:t>
            </a:r>
            <a:endParaRPr sz="1800" i="1" dirty="0">
              <a:latin typeface="Helvetica Oblique" pitchFamily="2" charset="0"/>
            </a:endParaRPr>
          </a:p>
          <a:p>
            <a:pPr marL="342900" indent="-342900">
              <a:lnSpc>
                <a:spcPct val="100000"/>
              </a:lnSpc>
              <a:buClr>
                <a:srgbClr val="DE8D3B"/>
              </a:buClr>
            </a:pPr>
            <a:r>
              <a:rPr lang="es" sz="1800" dirty="0">
                <a:latin typeface="Helvetica Light" panose="020B0403020202020204" pitchFamily="34" charset="0"/>
              </a:rPr>
              <a:t>Unfamiliarity with API processes and communication</a:t>
            </a:r>
            <a:endParaRPr sz="1800" dirty="0">
              <a:latin typeface="Helvetica Light" panose="020B0403020202020204" pitchFamily="34" charset="0"/>
            </a:endParaRPr>
          </a:p>
          <a:p>
            <a:pPr marL="342900" indent="-342900">
              <a:lnSpc>
                <a:spcPct val="100000"/>
              </a:lnSpc>
              <a:buClr>
                <a:srgbClr val="DE8D3B"/>
              </a:buClr>
            </a:pPr>
            <a:r>
              <a:rPr lang="es" sz="1800" dirty="0">
                <a:latin typeface="Helvetica Light" panose="020B0403020202020204" pitchFamily="34" charset="0"/>
              </a:rPr>
              <a:t>Rate limits that slow data collection (/players endpoint presents a limit of 10 requests per minute)</a:t>
            </a:r>
          </a:p>
          <a:p>
            <a:pPr marL="0" lvl="0" indent="0" algn="l" rtl="0">
              <a:lnSpc>
                <a:spcPct val="100000"/>
              </a:lnSpc>
              <a:spcBef>
                <a:spcPts val="0"/>
              </a:spcBef>
              <a:spcAft>
                <a:spcPts val="0"/>
              </a:spcAft>
              <a:buNone/>
            </a:pPr>
            <a:endParaRPr sz="1800" dirty="0">
              <a:latin typeface="Helvetica Light" panose="020B0403020202020204" pitchFamily="34" charset="0"/>
            </a:endParaRPr>
          </a:p>
          <a:p>
            <a:pPr marL="0" lvl="0" indent="0" algn="l" rtl="0">
              <a:spcBef>
                <a:spcPts val="0"/>
              </a:spcBef>
              <a:spcAft>
                <a:spcPts val="1600"/>
              </a:spcAft>
              <a:buNone/>
            </a:pPr>
            <a:r>
              <a:rPr lang="es" sz="1800" b="1" dirty="0">
                <a:solidFill>
                  <a:srgbClr val="DB8B3A"/>
                </a:solidFill>
                <a:latin typeface="Helvetica" pitchFamily="2" charset="0"/>
              </a:rPr>
              <a:t>Current state:  </a:t>
            </a:r>
            <a:r>
              <a:rPr lang="es" sz="1800" dirty="0">
                <a:latin typeface="Helvetica Light" panose="020B0403020202020204" pitchFamily="34" charset="0"/>
              </a:rPr>
              <a:t>Automated </a:t>
            </a:r>
            <a:r>
              <a:rPr lang="en-US" sz="1800" dirty="0">
                <a:latin typeface="Helvetica Light" panose="020B0403020202020204" pitchFamily="34" charset="0"/>
              </a:rPr>
              <a:t>all</a:t>
            </a:r>
            <a:r>
              <a:rPr lang="es" sz="1800" dirty="0">
                <a:latin typeface="Helvetica Light" panose="020B0403020202020204" pitchFamily="34" charset="0"/>
              </a:rPr>
              <a:t> of the API processes we require for our work (telemetry data collection from /matches endpoint and in process of automating rankpoint collection from /players endpoint) and raised rate limit up to ??? requests per minute</a:t>
            </a:r>
            <a:endParaRPr sz="1800" dirty="0">
              <a:latin typeface="Helvetica Light" panose="020B0403020202020204" pitchFamily="34" charset="0"/>
            </a:endParaRPr>
          </a:p>
        </p:txBody>
      </p:sp>
      <p:grpSp>
        <p:nvGrpSpPr>
          <p:cNvPr id="7" name="Group 6">
            <a:extLst>
              <a:ext uri="{FF2B5EF4-FFF2-40B4-BE49-F238E27FC236}">
                <a16:creationId xmlns:a16="http://schemas.microsoft.com/office/drawing/2014/main" id="{CE22E41D-2761-9B4B-BE40-3CF736F493E3}"/>
              </a:ext>
            </a:extLst>
          </p:cNvPr>
          <p:cNvGrpSpPr/>
          <p:nvPr/>
        </p:nvGrpSpPr>
        <p:grpSpPr>
          <a:xfrm>
            <a:off x="0" y="4330700"/>
            <a:ext cx="9144000" cy="812800"/>
            <a:chOff x="0" y="4330700"/>
            <a:chExt cx="9144000" cy="812800"/>
          </a:xfrm>
        </p:grpSpPr>
        <p:pic>
          <p:nvPicPr>
            <p:cNvPr id="8" name="Picture 7">
              <a:extLst>
                <a:ext uri="{FF2B5EF4-FFF2-40B4-BE49-F238E27FC236}">
                  <a16:creationId xmlns:a16="http://schemas.microsoft.com/office/drawing/2014/main" id="{7636BDF7-5B31-CF4B-B162-F6E3E0F9B502}"/>
                </a:ext>
              </a:extLst>
            </p:cNvPr>
            <p:cNvPicPr>
              <a:picLocks noChangeAspect="1"/>
            </p:cNvPicPr>
            <p:nvPr/>
          </p:nvPicPr>
          <p:blipFill rotWithShape="1">
            <a:blip r:embed="rId3"/>
            <a:srcRect t="40211" b="44000"/>
            <a:stretch/>
          </p:blipFill>
          <p:spPr>
            <a:xfrm>
              <a:off x="5021578" y="4330700"/>
              <a:ext cx="4122422" cy="812800"/>
            </a:xfrm>
            <a:prstGeom prst="rect">
              <a:avLst/>
            </a:prstGeom>
          </p:spPr>
        </p:pic>
        <p:sp>
          <p:nvSpPr>
            <p:cNvPr id="9" name="Rectangle 8">
              <a:extLst>
                <a:ext uri="{FF2B5EF4-FFF2-40B4-BE49-F238E27FC236}">
                  <a16:creationId xmlns:a16="http://schemas.microsoft.com/office/drawing/2014/main" id="{9E414E7C-267F-674E-BA84-CE0CC6757646}"/>
                </a:ext>
              </a:extLst>
            </p:cNvPr>
            <p:cNvSpPr/>
            <p:nvPr/>
          </p:nvSpPr>
          <p:spPr>
            <a:xfrm>
              <a:off x="0" y="4330700"/>
              <a:ext cx="5021578" cy="8128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dirty="0"/>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2"/>
          <p:cNvSpPr txBox="1">
            <a:spLocks noGrp="1"/>
          </p:cNvSpPr>
          <p:nvPr>
            <p:ph type="title"/>
          </p:nvPr>
        </p:nvSpPr>
        <p:spPr>
          <a:xfrm>
            <a:off x="357491" y="373254"/>
            <a:ext cx="7688700" cy="535200"/>
          </a:xfrm>
          <a:prstGeom prst="rect">
            <a:avLst/>
          </a:prstGeom>
        </p:spPr>
        <p:txBody>
          <a:bodyPr spcFirstLastPara="1" wrap="square" lIns="91425" tIns="91425" rIns="91425" bIns="91425" anchor="t" anchorCtr="0">
            <a:noAutofit/>
          </a:bodyPr>
          <a:lstStyle/>
          <a:p>
            <a:pPr marL="514350" indent="-514350">
              <a:buClr>
                <a:srgbClr val="DB8B3A"/>
              </a:buClr>
              <a:buFont typeface="+mj-lt"/>
              <a:buAutoNum type="arabicPeriod"/>
            </a:pPr>
            <a:r>
              <a:rPr lang="es" sz="3200" b="1" dirty="0">
                <a:solidFill>
                  <a:srgbClr val="DE8D3B"/>
                </a:solidFill>
                <a:latin typeface="Helvetica" pitchFamily="2" charset="0"/>
                <a:ea typeface="+mn-ea"/>
                <a:cs typeface="+mn-cs"/>
              </a:rPr>
              <a:t>API data collection: </a:t>
            </a:r>
            <a:r>
              <a:rPr lang="es" sz="3200" dirty="0">
                <a:solidFill>
                  <a:schemeClr val="tx1"/>
                </a:solidFill>
                <a:latin typeface="Helvetica Light" panose="020B0403020202020204" pitchFamily="34" charset="0"/>
              </a:rPr>
              <a:t>Types of data</a:t>
            </a:r>
            <a:endParaRPr sz="3200" b="1" dirty="0">
              <a:solidFill>
                <a:schemeClr val="tx1"/>
              </a:solidFill>
              <a:latin typeface="Helvetica" pitchFamily="2" charset="0"/>
              <a:ea typeface="+mn-ea"/>
              <a:cs typeface="+mn-cs"/>
            </a:endParaRPr>
          </a:p>
        </p:txBody>
      </p:sp>
      <p:sp>
        <p:nvSpPr>
          <p:cNvPr id="154" name="Google Shape;154;p22"/>
          <p:cNvSpPr txBox="1">
            <a:spLocks noGrp="1"/>
          </p:cNvSpPr>
          <p:nvPr>
            <p:ph type="body" idx="1"/>
          </p:nvPr>
        </p:nvSpPr>
        <p:spPr>
          <a:xfrm>
            <a:off x="729450" y="1257464"/>
            <a:ext cx="8010600" cy="408751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800" b="1" dirty="0">
                <a:solidFill>
                  <a:srgbClr val="DB8B3A"/>
                </a:solidFill>
                <a:latin typeface="Helvetica" pitchFamily="2" charset="0"/>
              </a:rPr>
              <a:t>Match telemetry data: </a:t>
            </a:r>
            <a:r>
              <a:rPr lang="es" sz="1800" dirty="0">
                <a:latin typeface="Helvetica Light" panose="020B0403020202020204" pitchFamily="34" charset="0"/>
              </a:rPr>
              <a:t>raw data containing events happening inside the match. From this we collect:</a:t>
            </a:r>
          </a:p>
          <a:p>
            <a:pPr marL="0" lvl="0" indent="0" algn="l" rtl="0">
              <a:spcBef>
                <a:spcPts val="0"/>
              </a:spcBef>
              <a:spcAft>
                <a:spcPts val="0"/>
              </a:spcAft>
              <a:buNone/>
            </a:pPr>
            <a:endParaRPr sz="1800" dirty="0">
              <a:latin typeface="Helvetica Light" panose="020B0403020202020204" pitchFamily="34" charset="0"/>
            </a:endParaRPr>
          </a:p>
          <a:p>
            <a:pPr marL="342900" lvl="1" indent="-342900">
              <a:lnSpc>
                <a:spcPct val="100000"/>
              </a:lnSpc>
              <a:spcBef>
                <a:spcPts val="0"/>
              </a:spcBef>
              <a:buClr>
                <a:srgbClr val="DE8D3B"/>
              </a:buClr>
              <a:buSzPts val="1300"/>
              <a:buFont typeface="Arial" panose="020B0604020202020204" pitchFamily="34" charset="0"/>
              <a:buChar char="●"/>
            </a:pPr>
            <a:r>
              <a:rPr lang="es" dirty="0">
                <a:latin typeface="Helvetica Light" panose="020B0403020202020204" pitchFamily="34" charset="0"/>
              </a:rPr>
              <a:t>Location of players at different points in time</a:t>
            </a:r>
            <a:endParaRPr dirty="0">
              <a:latin typeface="Helvetica Light" panose="020B0403020202020204" pitchFamily="34" charset="0"/>
            </a:endParaRPr>
          </a:p>
          <a:p>
            <a:pPr marL="342900" lvl="1" indent="-342900">
              <a:lnSpc>
                <a:spcPct val="100000"/>
              </a:lnSpc>
              <a:spcBef>
                <a:spcPts val="0"/>
              </a:spcBef>
              <a:buClr>
                <a:srgbClr val="DE8D3B"/>
              </a:buClr>
              <a:buSzPts val="1300"/>
              <a:buFont typeface="Arial" panose="020B0604020202020204" pitchFamily="34" charset="0"/>
              <a:buChar char="●"/>
            </a:pPr>
            <a:r>
              <a:rPr lang="es" dirty="0">
                <a:latin typeface="Helvetica Light" panose="020B0403020202020204" pitchFamily="34" charset="0"/>
              </a:rPr>
              <a:t>Parachute landing location</a:t>
            </a:r>
            <a:endParaRPr dirty="0">
              <a:latin typeface="Helvetica Light" panose="020B0403020202020204" pitchFamily="34" charset="0"/>
            </a:endParaRPr>
          </a:p>
          <a:p>
            <a:pPr marL="342900" lvl="1" indent="-342900">
              <a:lnSpc>
                <a:spcPct val="100000"/>
              </a:lnSpc>
              <a:spcBef>
                <a:spcPts val="0"/>
              </a:spcBef>
              <a:buClr>
                <a:srgbClr val="DE8D3B"/>
              </a:buClr>
              <a:buSzPts val="1300"/>
              <a:buFont typeface="Arial" panose="020B0604020202020204" pitchFamily="34" charset="0"/>
              <a:buChar char="●"/>
            </a:pPr>
            <a:r>
              <a:rPr lang="es" dirty="0">
                <a:latin typeface="Helvetica Light" panose="020B0403020202020204" pitchFamily="34" charset="0"/>
              </a:rPr>
              <a:t>Item pickup and dropout events</a:t>
            </a:r>
            <a:endParaRPr dirty="0">
              <a:latin typeface="Helvetica Light" panose="020B0403020202020204" pitchFamily="34" charset="0"/>
            </a:endParaRPr>
          </a:p>
          <a:p>
            <a:pPr marL="342900" lvl="1" indent="-342900">
              <a:lnSpc>
                <a:spcPct val="100000"/>
              </a:lnSpc>
              <a:spcBef>
                <a:spcPts val="0"/>
              </a:spcBef>
              <a:buClr>
                <a:srgbClr val="DE8D3B"/>
              </a:buClr>
              <a:buSzPts val="1300"/>
              <a:buFont typeface="Arial" panose="020B0604020202020204" pitchFamily="34" charset="0"/>
              <a:buChar char="●"/>
            </a:pPr>
            <a:r>
              <a:rPr lang="es" dirty="0">
                <a:latin typeface="Helvetica Light" panose="020B0403020202020204" pitchFamily="34" charset="0"/>
              </a:rPr>
              <a:t>Match information (ranking, type of match, map, players in the match)</a:t>
            </a:r>
          </a:p>
          <a:p>
            <a:pPr marL="342900" lvl="1" indent="-342900">
              <a:lnSpc>
                <a:spcPct val="100000"/>
              </a:lnSpc>
              <a:spcBef>
                <a:spcPts val="0"/>
              </a:spcBef>
              <a:buClr>
                <a:srgbClr val="DE8D3B"/>
              </a:buClr>
              <a:buSzPts val="1300"/>
              <a:buFont typeface="Arial" panose="020B0604020202020204" pitchFamily="34" charset="0"/>
              <a:buChar char="●"/>
            </a:pPr>
            <a:endParaRPr lang="es" dirty="0">
              <a:latin typeface="Helvetica Light" panose="020B0403020202020204" pitchFamily="34" charset="0"/>
            </a:endParaRPr>
          </a:p>
          <a:p>
            <a:pPr marL="0" lvl="1" indent="0">
              <a:lnSpc>
                <a:spcPct val="100000"/>
              </a:lnSpc>
              <a:spcBef>
                <a:spcPts val="0"/>
              </a:spcBef>
              <a:buClr>
                <a:srgbClr val="DE8D3B"/>
              </a:buClr>
              <a:buSzPts val="1300"/>
              <a:buNone/>
            </a:pPr>
            <a:r>
              <a:rPr lang="es" b="1" dirty="0">
                <a:solidFill>
                  <a:srgbClr val="DB8B3A"/>
                </a:solidFill>
                <a:latin typeface="Helvetica" pitchFamily="2" charset="0"/>
              </a:rPr>
              <a:t>Player data: </a:t>
            </a:r>
            <a:r>
              <a:rPr lang="es" dirty="0">
                <a:latin typeface="Helvetica Light" panose="020B0403020202020204" pitchFamily="34" charset="0"/>
              </a:rPr>
              <a:t>we use this to get information about the experience of the players</a:t>
            </a:r>
            <a:endParaRPr dirty="0">
              <a:latin typeface="Helvetica Light" panose="020B0403020202020204" pitchFamily="34" charset="0"/>
            </a:endParaRPr>
          </a:p>
        </p:txBody>
      </p:sp>
      <p:grpSp>
        <p:nvGrpSpPr>
          <p:cNvPr id="4" name="Group 3">
            <a:extLst>
              <a:ext uri="{FF2B5EF4-FFF2-40B4-BE49-F238E27FC236}">
                <a16:creationId xmlns:a16="http://schemas.microsoft.com/office/drawing/2014/main" id="{EEFE7625-B4F2-5847-A1B7-B697E0E7F6F1}"/>
              </a:ext>
            </a:extLst>
          </p:cNvPr>
          <p:cNvGrpSpPr/>
          <p:nvPr/>
        </p:nvGrpSpPr>
        <p:grpSpPr>
          <a:xfrm>
            <a:off x="12700" y="4432300"/>
            <a:ext cx="9131300" cy="711200"/>
            <a:chOff x="12700" y="4432300"/>
            <a:chExt cx="9131300" cy="711200"/>
          </a:xfrm>
        </p:grpSpPr>
        <p:pic>
          <p:nvPicPr>
            <p:cNvPr id="5" name="Picture 4" descr="A picture containing clock&#10;&#10;Description automatically generated">
              <a:extLst>
                <a:ext uri="{FF2B5EF4-FFF2-40B4-BE49-F238E27FC236}">
                  <a16:creationId xmlns:a16="http://schemas.microsoft.com/office/drawing/2014/main" id="{79AF32DD-D511-2444-AB9D-BCC267D270B1}"/>
                </a:ext>
              </a:extLst>
            </p:cNvPr>
            <p:cNvPicPr>
              <a:picLocks noChangeAspect="1"/>
            </p:cNvPicPr>
            <p:nvPr/>
          </p:nvPicPr>
          <p:blipFill rotWithShape="1">
            <a:blip r:embed="rId3"/>
            <a:srcRect t="61738" b="24431"/>
            <a:stretch/>
          </p:blipFill>
          <p:spPr>
            <a:xfrm>
              <a:off x="5026617" y="4432300"/>
              <a:ext cx="4117383" cy="711200"/>
            </a:xfrm>
            <a:prstGeom prst="rect">
              <a:avLst/>
            </a:prstGeom>
          </p:spPr>
        </p:pic>
        <p:sp>
          <p:nvSpPr>
            <p:cNvPr id="6" name="Rectangle 5">
              <a:extLst>
                <a:ext uri="{FF2B5EF4-FFF2-40B4-BE49-F238E27FC236}">
                  <a16:creationId xmlns:a16="http://schemas.microsoft.com/office/drawing/2014/main" id="{05C9E4FE-755A-C341-8F82-5741C8D057D2}"/>
                </a:ext>
              </a:extLst>
            </p:cNvPr>
            <p:cNvSpPr/>
            <p:nvPr/>
          </p:nvSpPr>
          <p:spPr>
            <a:xfrm>
              <a:off x="12700" y="4432300"/>
              <a:ext cx="5029200" cy="711200"/>
            </a:xfrm>
            <a:prstGeom prst="rect">
              <a:avLst/>
            </a:prstGeom>
            <a:solidFill>
              <a:srgbClr val="F7C9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S"/>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394</TotalTime>
  <Words>1199</Words>
  <Application>Microsoft Macintosh PowerPoint</Application>
  <PresentationFormat>Экран (16:9)</PresentationFormat>
  <Paragraphs>122</Paragraphs>
  <Slides>23</Slides>
  <Notes>23</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23</vt:i4>
      </vt:variant>
    </vt:vector>
  </HeadingPairs>
  <TitlesOfParts>
    <vt:vector size="31" baseType="lpstr">
      <vt:lpstr>Calibri</vt:lpstr>
      <vt:lpstr>Arial</vt:lpstr>
      <vt:lpstr>Helvetica Oblique</vt:lpstr>
      <vt:lpstr>Helvetica</vt:lpstr>
      <vt:lpstr>Calibri Light</vt:lpstr>
      <vt:lpstr>Helvetica Bold Oblique</vt:lpstr>
      <vt:lpstr>Helvetica Light</vt:lpstr>
      <vt:lpstr>Office Theme</vt:lpstr>
      <vt:lpstr>Презентация PowerPoint</vt:lpstr>
      <vt:lpstr>The Team</vt:lpstr>
      <vt:lpstr>Player’s Unknown BattleGrounds</vt:lpstr>
      <vt:lpstr>The problem</vt:lpstr>
      <vt:lpstr>Our goals</vt:lpstr>
      <vt:lpstr>Added value to society</vt:lpstr>
      <vt:lpstr>Презентация PowerPoint</vt:lpstr>
      <vt:lpstr>API data collection</vt:lpstr>
      <vt:lpstr>API data collection: Types of data</vt:lpstr>
      <vt:lpstr>Презентация PowerPoint</vt:lpstr>
      <vt:lpstr>Презентация PowerPoint</vt:lpstr>
      <vt:lpstr>2.1. Location data</vt:lpstr>
      <vt:lpstr>Презентация PowerPoint</vt:lpstr>
      <vt:lpstr>2.2. Risk taking data</vt:lpstr>
      <vt:lpstr>Презентация PowerPoint</vt:lpstr>
      <vt:lpstr>Презентация PowerPoint</vt:lpstr>
      <vt:lpstr>2.3. Ranking data</vt:lpstr>
      <vt:lpstr>2.4. Player Experience: Rankpoints </vt:lpstr>
      <vt:lpstr>Презентация PowerPoint</vt:lpstr>
      <vt:lpstr>3. Exploratory data analysis</vt:lpstr>
      <vt:lpstr>4. Models</vt:lpstr>
      <vt:lpstr>We are proud of...</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Валерий Гинак</cp:lastModifiedBy>
  <cp:revision>30</cp:revision>
  <dcterms:modified xsi:type="dcterms:W3CDTF">2020-06-28T15:47:38Z</dcterms:modified>
</cp:coreProperties>
</file>